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76" r:id="rId3"/>
    <p:sldId id="280" r:id="rId4"/>
    <p:sldId id="281" r:id="rId5"/>
    <p:sldId id="279" r:id="rId6"/>
    <p:sldId id="278" r:id="rId7"/>
    <p:sldId id="277" r:id="rId8"/>
    <p:sldId id="283" r:id="rId9"/>
    <p:sldId id="284" r:id="rId10"/>
    <p:sldId id="292" r:id="rId11"/>
    <p:sldId id="286" r:id="rId12"/>
    <p:sldId id="288" r:id="rId13"/>
    <p:sldId id="287" r:id="rId14"/>
    <p:sldId id="293" r:id="rId15"/>
    <p:sldId id="289" r:id="rId16"/>
    <p:sldId id="294" r:id="rId17"/>
    <p:sldId id="295" r:id="rId18"/>
    <p:sldId id="291" r:id="rId19"/>
    <p:sldId id="264" r:id="rId20"/>
    <p:sldId id="266" r:id="rId21"/>
    <p:sldId id="267" r:id="rId22"/>
    <p:sldId id="268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w Cen MT" panose="020B0602020104020603" pitchFamily="34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제주고딕" panose="020B0600000101010101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1084F"/>
    <a:srgbClr val="010957"/>
    <a:srgbClr val="010953"/>
    <a:srgbClr val="001132"/>
    <a:srgbClr val="001848"/>
    <a:srgbClr val="F4BF4F"/>
    <a:srgbClr val="BAA595"/>
    <a:srgbClr val="ECB5E2"/>
    <a:srgbClr val="D1E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6" autoAdjust="0"/>
    <p:restoredTop sz="94667"/>
  </p:normalViewPr>
  <p:slideViewPr>
    <p:cSldViewPr snapToGrid="0" snapToObjects="1">
      <p:cViewPr varScale="1">
        <p:scale>
          <a:sx n="68" d="100"/>
          <a:sy n="68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759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2020-02-19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ED46C1-4D2B-6647-B82C-DDADCDA2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905" y="1636262"/>
            <a:ext cx="2722180" cy="27221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6A5B827-C5B6-46FA-949C-AAC73A8569F8}"/>
              </a:ext>
            </a:extLst>
          </p:cNvPr>
          <p:cNvGrpSpPr/>
          <p:nvPr/>
        </p:nvGrpSpPr>
        <p:grpSpPr>
          <a:xfrm>
            <a:off x="5834268" y="3389235"/>
            <a:ext cx="5476450" cy="1587948"/>
            <a:chOff x="2064847" y="2276764"/>
            <a:chExt cx="4790662" cy="12003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8FF99F-4F0E-45AA-B7E0-9A8ED2487B34}"/>
                </a:ext>
              </a:extLst>
            </p:cNvPr>
            <p:cNvSpPr txBox="1"/>
            <p:nvPr/>
          </p:nvSpPr>
          <p:spPr>
            <a:xfrm>
              <a:off x="2064847" y="2276764"/>
              <a:ext cx="47906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dirty="0" err="1">
                  <a:solidFill>
                    <a:schemeClr val="bg1"/>
                  </a:solidFill>
                </a:rPr>
                <a:t>iga</a:t>
              </a:r>
              <a:r>
                <a:rPr lang="en-US" altLang="ko-KR" sz="7200" b="1" dirty="0" err="1">
                  <a:solidFill>
                    <a:schemeClr val="bg1"/>
                  </a:solidFill>
                </a:rPr>
                <a:t>works</a:t>
              </a:r>
              <a:endParaRPr lang="ko-KR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F500E66-0ABC-4DD5-A198-1CDCEA6C0A23}"/>
                </a:ext>
              </a:extLst>
            </p:cNvPr>
            <p:cNvSpPr/>
            <p:nvPr/>
          </p:nvSpPr>
          <p:spPr>
            <a:xfrm>
              <a:off x="2196547" y="2435085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47582B6-F2F6-4FC0-A712-8E1D5270F8DC}"/>
                </a:ext>
              </a:extLst>
            </p:cNvPr>
            <p:cNvSpPr/>
            <p:nvPr/>
          </p:nvSpPr>
          <p:spPr>
            <a:xfrm>
              <a:off x="2627240" y="2438400"/>
              <a:ext cx="108000" cy="108000"/>
            </a:xfrm>
            <a:prstGeom prst="ellipse">
              <a:avLst/>
            </a:prstGeom>
            <a:solidFill>
              <a:srgbClr val="F4B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6B24415-6600-4D78-B9D2-FF86218958FE}"/>
                </a:ext>
              </a:extLst>
            </p:cNvPr>
            <p:cNvSpPr/>
            <p:nvPr/>
          </p:nvSpPr>
          <p:spPr>
            <a:xfrm>
              <a:off x="3127506" y="2441715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1F9255-7AC8-46F2-9103-85C3E197F19F}"/>
              </a:ext>
            </a:extLst>
          </p:cNvPr>
          <p:cNvSpPr txBox="1"/>
          <p:nvPr/>
        </p:nvSpPr>
        <p:spPr>
          <a:xfrm>
            <a:off x="6910699" y="4457841"/>
            <a:ext cx="564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BIG DATA COMPETITION</a:t>
            </a:r>
            <a:endParaRPr lang="ko-KR" altLang="en-US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2FC22-AA24-4994-8F8D-A7C6C8D8F851}"/>
              </a:ext>
            </a:extLst>
          </p:cNvPr>
          <p:cNvSpPr txBox="1"/>
          <p:nvPr/>
        </p:nvSpPr>
        <p:spPr>
          <a:xfrm>
            <a:off x="5948570" y="357807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9ACF1C-754A-4798-971E-521E8B3BFF46}"/>
              </a:ext>
            </a:extLst>
          </p:cNvPr>
          <p:cNvSpPr txBox="1"/>
          <p:nvPr/>
        </p:nvSpPr>
        <p:spPr>
          <a:xfrm>
            <a:off x="59634" y="638716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tx2">
                    <a:lumMod val="40000"/>
                    <a:lumOff val="60000"/>
                  </a:schemeClr>
                </a:solidFill>
              </a:rPr>
              <a:t>권다희 </a:t>
            </a:r>
            <a:r>
              <a:rPr lang="ko-KR" altLang="en-U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민형규</a:t>
            </a:r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이해환</a:t>
            </a:r>
            <a:endParaRPr lang="ko-KR" alt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68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8BBA-8BAB-48E4-9233-28ED7929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Audience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8AC4-023F-4F14-B9D1-6D5D539A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0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2EA6E-A1F2-4DC8-9985-3AE9D768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37" y="637762"/>
            <a:ext cx="5703192" cy="55767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1. audience</a:t>
            </a:r>
            <a:r>
              <a:rPr lang="ko-KR" altLang="en-US" sz="1800" dirty="0">
                <a:solidFill>
                  <a:schemeClr val="bg1"/>
                </a:solidFill>
              </a:rPr>
              <a:t> 중에 </a:t>
            </a:r>
            <a:r>
              <a:rPr lang="en-US" altLang="ko-KR" sz="1800" dirty="0">
                <a:solidFill>
                  <a:schemeClr val="bg1"/>
                </a:solidFill>
              </a:rPr>
              <a:t>train,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>
                <a:solidFill>
                  <a:schemeClr val="bg1"/>
                </a:solidFill>
              </a:rPr>
              <a:t>test</a:t>
            </a:r>
            <a:r>
              <a:rPr lang="ko-KR" altLang="en-US" sz="1800" dirty="0">
                <a:solidFill>
                  <a:schemeClr val="bg1"/>
                </a:solidFill>
              </a:rPr>
              <a:t>와 겹치는 것만 분석</a:t>
            </a:r>
            <a:r>
              <a:rPr lang="en-US" altLang="ko-KR" sz="1800" dirty="0">
                <a:solidFill>
                  <a:schemeClr val="bg1"/>
                </a:solidFill>
              </a:rPr>
              <a:t>(81</a:t>
            </a:r>
            <a:r>
              <a:rPr lang="ko-KR" altLang="en-US" sz="1800" dirty="0">
                <a:solidFill>
                  <a:schemeClr val="bg1"/>
                </a:solidFill>
              </a:rPr>
              <a:t>만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br>
              <a:rPr lang="en-US" altLang="ko-KR" sz="1800" dirty="0">
                <a:solidFill>
                  <a:schemeClr val="bg1"/>
                </a:solidFill>
              </a:rPr>
            </a:b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2. </a:t>
            </a:r>
            <a:r>
              <a:rPr lang="ko-KR" altLang="en-US" sz="1800" dirty="0">
                <a:solidFill>
                  <a:schemeClr val="bg1"/>
                </a:solidFill>
              </a:rPr>
              <a:t>사용할 변수와 그렇지 않을 변수를 선별</a:t>
            </a:r>
            <a:br>
              <a:rPr lang="en-US" altLang="ko-KR" sz="1800" dirty="0">
                <a:solidFill>
                  <a:schemeClr val="bg1"/>
                </a:solidFill>
              </a:rPr>
            </a:b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3. </a:t>
            </a:r>
            <a:r>
              <a:rPr lang="ko-KR" altLang="en-US" sz="1800" dirty="0">
                <a:solidFill>
                  <a:schemeClr val="bg1"/>
                </a:solidFill>
              </a:rPr>
              <a:t>사용하지 않는 변수는 다음과 같음</a:t>
            </a:r>
            <a:br>
              <a:rPr lang="en-US" altLang="ko-KR" sz="1800" dirty="0">
                <a:solidFill>
                  <a:schemeClr val="bg1"/>
                </a:solidFill>
              </a:rPr>
            </a:b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	1. install : </a:t>
            </a: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	2. house : Nan </a:t>
            </a:r>
            <a:r>
              <a:rPr lang="ko-KR" altLang="en-US" sz="1800" dirty="0">
                <a:solidFill>
                  <a:schemeClr val="bg1"/>
                </a:solidFill>
              </a:rPr>
              <a:t>값이 많음</a:t>
            </a:r>
            <a:br>
              <a:rPr lang="en-US" altLang="ko-KR" sz="1800" dirty="0">
                <a:solidFill>
                  <a:schemeClr val="bg1"/>
                </a:solidFill>
              </a:rPr>
            </a:b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4. </a:t>
            </a:r>
            <a:r>
              <a:rPr lang="ko-KR" altLang="en-US" sz="1800" dirty="0">
                <a:solidFill>
                  <a:schemeClr val="bg1"/>
                </a:solidFill>
              </a:rPr>
              <a:t>사용한 변수는 다음과 같이 변형</a:t>
            </a:r>
            <a:br>
              <a:rPr lang="en-US" altLang="ko-KR" sz="1800" dirty="0">
                <a:solidFill>
                  <a:schemeClr val="bg1"/>
                </a:solidFill>
              </a:rPr>
            </a:b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	1. age, gender, marry : </a:t>
            </a:r>
            <a:r>
              <a:rPr lang="ko-KR" altLang="en-US" sz="1800" dirty="0">
                <a:solidFill>
                  <a:schemeClr val="bg1"/>
                </a:solidFill>
              </a:rPr>
              <a:t>더미화</a:t>
            </a: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	2. </a:t>
            </a:r>
            <a:r>
              <a:rPr lang="en-US" altLang="ko-KR" sz="1800" dirty="0" err="1">
                <a:solidFill>
                  <a:schemeClr val="bg1"/>
                </a:solidFill>
              </a:rPr>
              <a:t>cate_code</a:t>
            </a:r>
            <a:r>
              <a:rPr lang="en-US" altLang="ko-KR" sz="1800" dirty="0">
                <a:solidFill>
                  <a:schemeClr val="bg1"/>
                </a:solidFill>
              </a:rPr>
              <a:t> : (1) SOM</a:t>
            </a: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		       (2) </a:t>
            </a:r>
            <a:r>
              <a:rPr lang="ko-KR" altLang="en-US" sz="1800" dirty="0">
                <a:solidFill>
                  <a:schemeClr val="bg1"/>
                </a:solidFill>
              </a:rPr>
              <a:t>더미화</a:t>
            </a:r>
            <a:br>
              <a:rPr lang="en-US" altLang="ko-KR" sz="1800" dirty="0">
                <a:solidFill>
                  <a:schemeClr val="bg1"/>
                </a:solidFill>
              </a:rPr>
            </a:b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dirty="0">
                <a:solidFill>
                  <a:schemeClr val="bg1"/>
                </a:solidFill>
              </a:rPr>
              <a:t>        </a:t>
            </a:r>
            <a:r>
              <a:rPr lang="en-US" altLang="ko-KR" sz="1800" dirty="0" err="1">
                <a:solidFill>
                  <a:schemeClr val="bg1"/>
                </a:solidFill>
              </a:rPr>
              <a:t>cate_code</a:t>
            </a:r>
            <a:r>
              <a:rPr lang="ko-KR" altLang="en-US" sz="1800" dirty="0">
                <a:solidFill>
                  <a:schemeClr val="bg1"/>
                </a:solidFill>
              </a:rPr>
              <a:t>는 두 가지 중 성능이 좋은 것을 이용</a:t>
            </a:r>
            <a:br>
              <a:rPr lang="en-US" altLang="ko-KR" sz="1800" dirty="0">
                <a:solidFill>
                  <a:schemeClr val="bg1"/>
                </a:solidFill>
              </a:rPr>
            </a:br>
            <a:r>
              <a:rPr lang="en-US" altLang="ko-KR" sz="1800" b="1" dirty="0">
                <a:solidFill>
                  <a:schemeClr val="bg1"/>
                </a:solidFill>
              </a:rPr>
              <a:t>        </a:t>
            </a:r>
            <a:r>
              <a:rPr lang="ko-KR" altLang="en-US" sz="1800" b="1" dirty="0">
                <a:solidFill>
                  <a:schemeClr val="bg1"/>
                </a:solidFill>
              </a:rPr>
              <a:t>이를 위해서 </a:t>
            </a:r>
            <a:r>
              <a:rPr lang="en-US" altLang="ko-KR" sz="1800" b="1" dirty="0" err="1">
                <a:solidFill>
                  <a:schemeClr val="bg1"/>
                </a:solidFill>
              </a:rPr>
              <a:t>cate_code</a:t>
            </a:r>
            <a:r>
              <a:rPr lang="en-US" altLang="ko-KR" sz="1800" b="1" dirty="0">
                <a:solidFill>
                  <a:schemeClr val="bg1"/>
                </a:solidFill>
              </a:rPr>
              <a:t> EDA</a:t>
            </a:r>
            <a:r>
              <a:rPr lang="ko-KR" altLang="en-US" sz="1800" b="1" dirty="0">
                <a:solidFill>
                  <a:schemeClr val="bg1"/>
                </a:solidFill>
              </a:rPr>
              <a:t>를 진행함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  <a:br>
              <a:rPr lang="en-US" altLang="ko-KR" sz="1800" dirty="0">
                <a:solidFill>
                  <a:schemeClr val="bg1"/>
                </a:solidFill>
              </a:rPr>
            </a:br>
            <a:endParaRPr lang="en-US" altLang="ko-KR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545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0884FBB5-D2A9-4F0B-ADA9-99163C918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464" y="4755731"/>
            <a:ext cx="4296951" cy="3913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 latinLnBrk="0">
              <a:buNone/>
            </a:pP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딥러닝</a:t>
            </a: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][</a:t>
            </a:r>
            <a:r>
              <a:rPr lang="ko-KR" alt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전처리</a:t>
            </a: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][audience]</a:t>
            </a:r>
          </a:p>
          <a:p>
            <a:pPr marL="0" indent="0" algn="ctr" latinLnBrk="0">
              <a:buNone/>
            </a:pPr>
            <a:endParaRPr lang="en-US" altLang="ko-K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DD523-0089-46D2-B314-27E24EEE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47" y="559120"/>
            <a:ext cx="4324319" cy="3944303"/>
          </a:xfrm>
          <a:prstGeom prst="rect">
            <a:avLst/>
          </a:prstGeom>
        </p:spPr>
      </p:pic>
      <p:sp>
        <p:nvSpPr>
          <p:cNvPr id="50" name="Content Placeholder 54">
            <a:extLst>
              <a:ext uri="{FF2B5EF4-FFF2-40B4-BE49-F238E27FC236}">
                <a16:creationId xmlns:a16="http://schemas.microsoft.com/office/drawing/2014/main" id="{32AC8ED5-524E-478B-A780-191A86B32B7A}"/>
              </a:ext>
            </a:extLst>
          </p:cNvPr>
          <p:cNvSpPr txBox="1">
            <a:spLocks/>
          </p:cNvSpPr>
          <p:nvPr/>
        </p:nvSpPr>
        <p:spPr>
          <a:xfrm>
            <a:off x="6739464" y="5335128"/>
            <a:ext cx="4296951" cy="11222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latinLnBrk="0">
              <a:buFont typeface="Arial" panose="020B0604020202020204" pitchFamily="34" charset="0"/>
              <a:buNone/>
            </a:pPr>
            <a:r>
              <a:rPr lang="ko-KR" altLang="en-US" sz="1800" dirty="0"/>
              <a:t>사용 </a:t>
            </a:r>
            <a:r>
              <a:rPr lang="en-US" altLang="ko-KR" sz="1800" dirty="0"/>
              <a:t>: age, gender, marry, </a:t>
            </a:r>
            <a:r>
              <a:rPr lang="en-US" altLang="ko-KR" sz="1800" dirty="0" err="1"/>
              <a:t>cate_code</a:t>
            </a:r>
            <a:endParaRPr lang="en-US" altLang="ko-KR" sz="1800" dirty="0"/>
          </a:p>
          <a:p>
            <a:pPr marL="0" indent="0" algn="just" latinLnBrk="0">
              <a:buFont typeface="Arial" panose="020B0604020202020204" pitchFamily="34" charset="0"/>
              <a:buNone/>
            </a:pPr>
            <a:r>
              <a:rPr lang="ko-KR" altLang="en-US" sz="1800" dirty="0" err="1"/>
              <a:t>미사용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install_pack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predicted_house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3359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4B0BE10-11CA-4C3F-A639-C80DB41DA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sktop View">
            <a:extLst>
              <a:ext uri="{FF2B5EF4-FFF2-40B4-BE49-F238E27FC236}">
                <a16:creationId xmlns:a16="http://schemas.microsoft.com/office/drawing/2014/main" id="{D1F77322-9B35-4377-B33B-4F375831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9530" y="902699"/>
            <a:ext cx="3205939" cy="2320320"/>
          </a:xfrm>
          <a:prstGeom prst="rect">
            <a:avLst/>
          </a:prstGeom>
          <a:solidFill>
            <a:srgbClr val="FFFFFF">
              <a:shade val="85000"/>
            </a:srgbClr>
          </a:solidFill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ktop View">
            <a:extLst>
              <a:ext uri="{FF2B5EF4-FFF2-40B4-BE49-F238E27FC236}">
                <a16:creationId xmlns:a16="http://schemas.microsoft.com/office/drawing/2014/main" id="{BF05DD0C-C116-4378-9C28-F269DDEB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7202" y="902699"/>
            <a:ext cx="3536618" cy="2320320"/>
          </a:xfrm>
          <a:prstGeom prst="rect">
            <a:avLst/>
          </a:prstGeom>
          <a:solidFill>
            <a:srgbClr val="FFFFFF">
              <a:shade val="85000"/>
            </a:srgbClr>
          </a:solidFill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72672-6A1E-4463-85A8-54386592D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553" y="541832"/>
            <a:ext cx="1863333" cy="3042056"/>
          </a:xfrm>
          <a:prstGeom prst="rect">
            <a:avLst/>
          </a:prstGeom>
          <a:solidFill>
            <a:srgbClr val="FFFFFF">
              <a:shade val="85000"/>
            </a:srgbClr>
          </a:solidFill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0884FBB5-D2A9-4F0B-ADA9-99163C918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022" y="4308048"/>
            <a:ext cx="10855814" cy="1654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latinLnBrk="0">
              <a:buNone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그림</a:t>
            </a:r>
            <a:r>
              <a:rPr lang="en-US" altLang="ko-KR" sz="1800" b="1" dirty="0"/>
              <a:t>1]</a:t>
            </a:r>
            <a:r>
              <a:rPr lang="en-US" altLang="ko-KR" sz="1800" dirty="0"/>
              <a:t> </a:t>
            </a:r>
            <a:r>
              <a:rPr lang="ko-KR" altLang="en-US" sz="1800" dirty="0"/>
              <a:t>전체 </a:t>
            </a:r>
            <a:r>
              <a:rPr lang="en-US" altLang="ko-KR" sz="1800" dirty="0"/>
              <a:t>241</a:t>
            </a:r>
            <a:r>
              <a:rPr lang="ko-KR" altLang="en-US" sz="1800" dirty="0"/>
              <a:t>개의 질문을 받았으며</a:t>
            </a:r>
            <a:r>
              <a:rPr lang="en-US" altLang="ko-KR" sz="1800" dirty="0"/>
              <a:t>, </a:t>
            </a:r>
            <a:r>
              <a:rPr lang="ko-KR" altLang="en-US" sz="1800" dirty="0"/>
              <a:t>그 중 </a:t>
            </a:r>
            <a:r>
              <a:rPr lang="en-US" altLang="ko-KR" sz="1800" dirty="0"/>
              <a:t>13</a:t>
            </a:r>
            <a:r>
              <a:rPr lang="ko-KR" altLang="en-US" sz="1800" dirty="0"/>
              <a:t>개는 </a:t>
            </a:r>
            <a:r>
              <a:rPr lang="en-US" altLang="ko-KR" sz="1800" dirty="0"/>
              <a:t>90% </a:t>
            </a:r>
            <a:r>
              <a:rPr lang="ko-KR" altLang="en-US" sz="1800" dirty="0"/>
              <a:t>이상 사용되었다</a:t>
            </a:r>
            <a:r>
              <a:rPr lang="en-US" altLang="ko-KR" sz="1800" dirty="0"/>
              <a:t>. </a:t>
            </a:r>
          </a:p>
          <a:p>
            <a:pPr marL="0" indent="0" latinLnBrk="0">
              <a:buNone/>
            </a:pPr>
            <a:r>
              <a:rPr lang="en-US" altLang="ko-KR" sz="1800" b="1" dirty="0"/>
              <a:t>[</a:t>
            </a:r>
            <a:r>
              <a:rPr lang="ko-KR" altLang="en-US" sz="1800" b="1" dirty="0"/>
              <a:t>그림</a:t>
            </a:r>
            <a:r>
              <a:rPr lang="en-US" altLang="ko-KR" sz="1800" b="1" dirty="0"/>
              <a:t>2]</a:t>
            </a:r>
            <a:r>
              <a:rPr lang="en-US" altLang="ko-KR" sz="1800" dirty="0"/>
              <a:t> </a:t>
            </a:r>
            <a:r>
              <a:rPr lang="ko-KR" altLang="en-US" sz="1800" dirty="0"/>
              <a:t>많이 등장한 </a:t>
            </a:r>
            <a:r>
              <a:rPr lang="en-US" altLang="ko-KR" sz="1800" dirty="0"/>
              <a:t>13</a:t>
            </a:r>
            <a:r>
              <a:rPr lang="ko-KR" altLang="en-US" sz="1800" dirty="0"/>
              <a:t>개의 질문을 상위 순서대로 묶어서 모두 가지고 있는 비율을 살펴보았다</a:t>
            </a:r>
            <a:r>
              <a:rPr lang="en-US" altLang="ko-KR" sz="1800" dirty="0"/>
              <a:t>.</a:t>
            </a:r>
          </a:p>
          <a:p>
            <a:pPr marL="0" indent="0" latinLnBrk="0">
              <a:buNone/>
            </a:pPr>
            <a:r>
              <a:rPr lang="en-US" altLang="ko-KR" sz="1800" dirty="0"/>
              <a:t>          13</a:t>
            </a:r>
            <a:r>
              <a:rPr lang="ko-KR" altLang="en-US" sz="1800" dirty="0"/>
              <a:t>개를 </a:t>
            </a:r>
            <a:r>
              <a:rPr lang="ko-KR" altLang="en-US" sz="1800" dirty="0" err="1"/>
              <a:t>피쳐로</a:t>
            </a:r>
            <a:r>
              <a:rPr lang="ko-KR" altLang="en-US" sz="1800" dirty="0"/>
              <a:t> 쓰면 </a:t>
            </a:r>
            <a:r>
              <a:rPr lang="en-US" altLang="ko-KR" sz="1800" dirty="0"/>
              <a:t>missing value</a:t>
            </a:r>
            <a:r>
              <a:rPr lang="ko-KR" altLang="en-US" sz="1800" dirty="0"/>
              <a:t>가 없는 데이터가 불과 </a:t>
            </a:r>
            <a:r>
              <a:rPr lang="en-US" altLang="ko-KR" sz="1800" dirty="0"/>
              <a:t>65%</a:t>
            </a:r>
            <a:r>
              <a:rPr lang="ko-KR" altLang="en-US" sz="1800" dirty="0"/>
              <a:t>에 불과하게 된다</a:t>
            </a:r>
            <a:r>
              <a:rPr lang="en-US" altLang="ko-KR" sz="1800" dirty="0"/>
              <a:t>. (54</a:t>
            </a:r>
            <a:r>
              <a:rPr lang="ko-KR" altLang="en-US" sz="1800" dirty="0"/>
              <a:t>만</a:t>
            </a:r>
            <a:r>
              <a:rPr lang="en-US" altLang="ko-KR" sz="1800" dirty="0"/>
              <a:t>)</a:t>
            </a:r>
          </a:p>
          <a:p>
            <a:pPr marL="0" indent="0" latinLnBrk="0">
              <a:buNone/>
            </a:pPr>
            <a:r>
              <a:rPr lang="en-US" altLang="ko-KR" sz="1800" dirty="0"/>
              <a:t>          </a:t>
            </a:r>
            <a:r>
              <a:rPr lang="ko-KR" altLang="en-US" sz="1800" dirty="0"/>
              <a:t>이 경우에는 기타 </a:t>
            </a:r>
            <a:r>
              <a:rPr lang="en-US" altLang="ko-KR" sz="1800" dirty="0"/>
              <a:t>27</a:t>
            </a:r>
            <a:r>
              <a:rPr lang="ko-KR" altLang="en-US" sz="1800" dirty="0"/>
              <a:t>만의 데이터를 새로운 </a:t>
            </a:r>
            <a:r>
              <a:rPr lang="ko-KR" altLang="en-US" sz="1800" dirty="0" err="1"/>
              <a:t>피쳐로</a:t>
            </a:r>
            <a:r>
              <a:rPr lang="ko-KR" altLang="en-US" sz="1800" dirty="0"/>
              <a:t> 쓰거나 아예 버려야한다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7454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DBAF6E5-9D5B-4659-8792-36B337FC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11" y="424328"/>
            <a:ext cx="3981227" cy="397393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B5C73ABA-3B5E-4C22-97EE-154BB1F1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258" y="424328"/>
            <a:ext cx="3981433" cy="397393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4">
            <a:extLst>
              <a:ext uri="{FF2B5EF4-FFF2-40B4-BE49-F238E27FC236}">
                <a16:creationId xmlns:a16="http://schemas.microsoft.com/office/drawing/2014/main" id="{BC1D44FF-B379-455C-93B4-FA24978F7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ko-KR" altLang="en-US" sz="1200" b="1" dirty="0">
                <a:solidFill>
                  <a:schemeClr val="bg1"/>
                </a:solidFill>
              </a:rPr>
              <a:t>전체 </a:t>
            </a:r>
            <a:r>
              <a:rPr lang="en-US" altLang="ko-KR" sz="1200" b="1" dirty="0">
                <a:solidFill>
                  <a:schemeClr val="bg1"/>
                </a:solidFill>
              </a:rPr>
              <a:t>13</a:t>
            </a:r>
            <a:r>
              <a:rPr lang="ko-KR" altLang="en-US" sz="1200" b="1" dirty="0">
                <a:solidFill>
                  <a:schemeClr val="bg1"/>
                </a:solidFill>
              </a:rPr>
              <a:t>개의 </a:t>
            </a:r>
            <a:r>
              <a:rPr lang="ko-KR" altLang="en-US" sz="1200" b="1" dirty="0" err="1">
                <a:solidFill>
                  <a:schemeClr val="bg1"/>
                </a:solidFill>
              </a:rPr>
              <a:t>피쳐를</a:t>
            </a:r>
            <a:r>
              <a:rPr lang="ko-KR" altLang="en-US" sz="1200" b="1" dirty="0">
                <a:solidFill>
                  <a:schemeClr val="bg1"/>
                </a:solidFill>
              </a:rPr>
              <a:t> 사용했기 때문에 </a:t>
            </a:r>
            <a:r>
              <a:rPr lang="en-US" altLang="ko-KR" sz="1200" b="1" dirty="0">
                <a:solidFill>
                  <a:schemeClr val="bg1"/>
                </a:solidFill>
              </a:rPr>
              <a:t>54</a:t>
            </a:r>
            <a:r>
              <a:rPr lang="ko-KR" altLang="en-US" sz="1200" b="1" dirty="0">
                <a:solidFill>
                  <a:schemeClr val="bg1"/>
                </a:solidFill>
              </a:rPr>
              <a:t>만의 데이터를 가지고 비지도학습을 실행한 결과이다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0" indent="0" latinLnBrk="0">
              <a:buNone/>
            </a:pPr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그림</a:t>
            </a:r>
            <a:r>
              <a:rPr lang="en-US" altLang="ko-KR" sz="1200" b="1" dirty="0">
                <a:solidFill>
                  <a:schemeClr val="bg1"/>
                </a:solidFill>
              </a:rPr>
              <a:t>1]</a:t>
            </a:r>
            <a:r>
              <a:rPr lang="en-US" altLang="ko-KR" sz="1200" dirty="0">
                <a:solidFill>
                  <a:schemeClr val="bg1"/>
                </a:solidFill>
              </a:rPr>
              <a:t> 4</a:t>
            </a:r>
            <a:r>
              <a:rPr lang="ko-KR" altLang="en-US" sz="1200" dirty="0">
                <a:solidFill>
                  <a:schemeClr val="bg1"/>
                </a:solidFill>
              </a:rPr>
              <a:t>가지 그룹으로 구별한 경우에 해당한다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pPr marL="0" indent="0" latinLnBrk="0">
              <a:buNone/>
            </a:pPr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그림</a:t>
            </a:r>
            <a:r>
              <a:rPr lang="en-US" altLang="ko-KR" sz="1200" b="1" dirty="0">
                <a:solidFill>
                  <a:schemeClr val="bg1"/>
                </a:solidFill>
              </a:rPr>
              <a:t>2]</a:t>
            </a:r>
            <a:r>
              <a:rPr lang="en-US" altLang="ko-KR" sz="1200" dirty="0">
                <a:solidFill>
                  <a:schemeClr val="bg1"/>
                </a:solidFill>
              </a:rPr>
              <a:t> 25</a:t>
            </a:r>
            <a:r>
              <a:rPr lang="ko-KR" altLang="en-US" sz="1200" dirty="0">
                <a:solidFill>
                  <a:schemeClr val="bg1"/>
                </a:solidFill>
              </a:rPr>
              <a:t>가지 그룹으로 구별한 경우에 해당한다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Content Placeholder 54">
            <a:extLst>
              <a:ext uri="{FF2B5EF4-FFF2-40B4-BE49-F238E27FC236}">
                <a16:creationId xmlns:a16="http://schemas.microsoft.com/office/drawing/2014/main" id="{8E54FC7D-BFE3-4E31-8F42-D28C311B0F4B}"/>
              </a:ext>
            </a:extLst>
          </p:cNvPr>
          <p:cNvSpPr txBox="1">
            <a:spLocks/>
          </p:cNvSpPr>
          <p:nvPr/>
        </p:nvSpPr>
        <p:spPr>
          <a:xfrm>
            <a:off x="924031" y="5501060"/>
            <a:ext cx="2533438" cy="39130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r>
              <a:rPr lang="en-US" altLang="ko-KR" sz="2400" b="1" dirty="0" err="1">
                <a:solidFill>
                  <a:schemeClr val="bg1"/>
                </a:solidFill>
              </a:rPr>
              <a:t>Kohonen</a:t>
            </a:r>
            <a:r>
              <a:rPr lang="en-US" altLang="ko-KR" sz="2400" b="1" dirty="0">
                <a:solidFill>
                  <a:schemeClr val="bg1"/>
                </a:solidFill>
              </a:rPr>
              <a:t> SOM</a:t>
            </a:r>
          </a:p>
        </p:txBody>
      </p:sp>
    </p:spTree>
    <p:extLst>
      <p:ext uri="{BB962C8B-B14F-4D97-AF65-F5344CB8AC3E}">
        <p14:creationId xmlns:p14="http://schemas.microsoft.com/office/powerpoint/2010/main" val="4226522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8BBA-8BAB-48E4-9233-28ED7929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Kohonen</a:t>
            </a:r>
            <a:r>
              <a:rPr lang="en-US" altLang="ko-KR" dirty="0"/>
              <a:t> SOM</a:t>
            </a:r>
            <a:r>
              <a:rPr lang="ko-KR" altLang="en-US" dirty="0"/>
              <a:t>을 쓰지 </a:t>
            </a:r>
            <a:r>
              <a:rPr lang="ko-KR" altLang="en-US" dirty="0">
                <a:highlight>
                  <a:srgbClr val="FFFF00"/>
                </a:highlight>
              </a:rPr>
              <a:t>않은</a:t>
            </a:r>
            <a:r>
              <a:rPr lang="ko-KR" altLang="en-US" dirty="0"/>
              <a:t> 이유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8AC4-023F-4F14-B9D1-6D5D539A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b="1" dirty="0"/>
              <a:t>Hyper Parameter</a:t>
            </a:r>
            <a:r>
              <a:rPr lang="ko-KR" altLang="en-US" sz="2400" b="1" dirty="0"/>
              <a:t>가 너무 많음</a:t>
            </a:r>
            <a:r>
              <a:rPr lang="en-US" altLang="ko-KR" sz="2400" b="1" dirty="0"/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2000" dirty="0"/>
              <a:t>“</a:t>
            </a:r>
            <a:r>
              <a:rPr lang="ko-KR" altLang="en-US" sz="2000" dirty="0"/>
              <a:t>몇 개의 </a:t>
            </a:r>
            <a:r>
              <a:rPr lang="ko-KR" altLang="en-US" sz="2000" dirty="0" err="1"/>
              <a:t>피쳐</a:t>
            </a:r>
            <a:r>
              <a:rPr lang="en-US" altLang="ko-KR" sz="2000" dirty="0"/>
              <a:t>”</a:t>
            </a:r>
            <a:r>
              <a:rPr lang="ko-KR" altLang="en-US" sz="2000" dirty="0"/>
              <a:t>를 쓸지 의외에도</a:t>
            </a:r>
            <a:endParaRPr lang="en-US" altLang="ko-KR" sz="2000" dirty="0"/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2000" dirty="0"/>
              <a:t>“</a:t>
            </a:r>
            <a:r>
              <a:rPr lang="ko-KR" altLang="en-US" sz="2000" dirty="0"/>
              <a:t>몇 개의 그룹</a:t>
            </a:r>
            <a:r>
              <a:rPr lang="en-US" altLang="ko-KR" sz="2000" dirty="0"/>
              <a:t>”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나눌지까지</a:t>
            </a:r>
            <a:r>
              <a:rPr lang="ko-KR" altLang="en-US" sz="2000" dirty="0"/>
              <a:t> 생각해야함</a:t>
            </a:r>
            <a:endParaRPr lang="en-US" altLang="ko-KR" sz="2000" b="1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b="1" dirty="0"/>
              <a:t>Missing value</a:t>
            </a:r>
            <a:r>
              <a:rPr lang="ko-KR" altLang="en-US" sz="2400" b="1" dirty="0"/>
              <a:t>가 있으면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전혀 다른 </a:t>
            </a:r>
            <a:r>
              <a:rPr lang="ko-KR" altLang="en-US" sz="2400" b="1" dirty="0" err="1"/>
              <a:t>카데고리로</a:t>
            </a:r>
            <a:r>
              <a:rPr lang="ko-KR" altLang="en-US" sz="2400" b="1" dirty="0"/>
              <a:t> 분류할 수 밖에 없음</a:t>
            </a:r>
            <a:r>
              <a:rPr lang="en-US" altLang="ko-KR" sz="2400" b="1" dirty="0"/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 err="1"/>
              <a:t>예컨데</a:t>
            </a:r>
            <a:r>
              <a:rPr lang="en-US" altLang="ko-KR" sz="2000" dirty="0"/>
              <a:t>, 13</a:t>
            </a:r>
            <a:r>
              <a:rPr lang="ko-KR" altLang="en-US" sz="2000" dirty="0"/>
              <a:t>개 </a:t>
            </a:r>
            <a:r>
              <a:rPr lang="ko-KR" altLang="en-US" sz="2000" dirty="0" err="1"/>
              <a:t>피쳐를</a:t>
            </a:r>
            <a:r>
              <a:rPr lang="ko-KR" altLang="en-US" sz="2000" dirty="0"/>
              <a:t> 쓸 때 </a:t>
            </a:r>
            <a:r>
              <a:rPr lang="en-US" altLang="ko-KR" sz="2000" dirty="0"/>
              <a:t>12</a:t>
            </a:r>
            <a:r>
              <a:rPr lang="ko-KR" altLang="en-US" sz="2000" dirty="0"/>
              <a:t>개 </a:t>
            </a:r>
            <a:r>
              <a:rPr lang="ko-KR" altLang="en-US" sz="2000" dirty="0" err="1"/>
              <a:t>피쳐가</a:t>
            </a:r>
            <a:r>
              <a:rPr lang="ko-KR" altLang="en-US" sz="2000" dirty="0"/>
              <a:t> 매우 유사한 형태가 있어도 하나만 값이 없어도 전혀 다른 그룹으로 분류가 된다</a:t>
            </a:r>
            <a:r>
              <a:rPr lang="en-US" altLang="ko-KR" sz="20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b="1" dirty="0"/>
              <a:t>Distance </a:t>
            </a:r>
            <a:r>
              <a:rPr lang="ko-KR" altLang="en-US" sz="2400" b="1" dirty="0"/>
              <a:t>활용 불가</a:t>
            </a:r>
            <a:endParaRPr lang="en-US" altLang="ko-KR" sz="2400" b="1" dirty="0"/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/>
              <a:t>각 그룹의 중심으로부터의 거리가 </a:t>
            </a:r>
            <a:r>
              <a:rPr lang="en-US" altLang="ko-KR" sz="2000" dirty="0"/>
              <a:t>SOM</a:t>
            </a:r>
            <a:r>
              <a:rPr lang="ko-KR" altLang="en-US" sz="2000" dirty="0"/>
              <a:t>의 특징이지만 이를 활용할 방법이 없음</a:t>
            </a:r>
            <a:r>
              <a:rPr lang="en-US" altLang="ko-KR" sz="2000" dirty="0"/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8411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Content Placeholder 54">
            <a:extLst>
              <a:ext uri="{FF2B5EF4-FFF2-40B4-BE49-F238E27FC236}">
                <a16:creationId xmlns:a16="http://schemas.microsoft.com/office/drawing/2014/main" id="{B9D63B77-9C24-405E-AED8-F5775469B57D}"/>
              </a:ext>
            </a:extLst>
          </p:cNvPr>
          <p:cNvSpPr txBox="1">
            <a:spLocks/>
          </p:cNvSpPr>
          <p:nvPr/>
        </p:nvSpPr>
        <p:spPr>
          <a:xfrm>
            <a:off x="630936" y="4892040"/>
            <a:ext cx="376732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클러스터링 없이 딥러닝 결과</a:t>
            </a:r>
            <a:endParaRPr lang="en-US" altLang="ko-KR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63A29-F6B1-4C77-8D9A-58786DB6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5" y="1581830"/>
            <a:ext cx="5212080" cy="142029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54">
            <a:extLst>
              <a:ext uri="{FF2B5EF4-FFF2-40B4-BE49-F238E27FC236}">
                <a16:creationId xmlns:a16="http://schemas.microsoft.com/office/drawing/2014/main" id="{1FC6C41B-B474-471E-8F44-1DBE6FD7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96" y="4828032"/>
            <a:ext cx="667512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altLang="ko-KR" sz="1400" b="1" dirty="0">
                <a:solidFill>
                  <a:schemeClr val="bg1"/>
                </a:solidFill>
              </a:rPr>
              <a:t>SOM</a:t>
            </a:r>
            <a:r>
              <a:rPr lang="ko-KR" altLang="en-US" sz="1400" b="1" dirty="0">
                <a:solidFill>
                  <a:schemeClr val="bg1"/>
                </a:solidFill>
              </a:rPr>
              <a:t>을 활용하지 않고</a:t>
            </a:r>
            <a:r>
              <a:rPr lang="en-US" altLang="ko-KR" sz="1400" b="1" dirty="0">
                <a:solidFill>
                  <a:schemeClr val="bg1"/>
                </a:solidFill>
              </a:rPr>
              <a:t>, 13</a:t>
            </a:r>
            <a:r>
              <a:rPr lang="ko-KR" altLang="en-US" sz="1400" b="1" dirty="0">
                <a:solidFill>
                  <a:schemeClr val="bg1"/>
                </a:solidFill>
              </a:rPr>
              <a:t>개의 그룹화된 </a:t>
            </a:r>
            <a:r>
              <a:rPr lang="ko-KR" altLang="en-US" sz="1400" b="1" dirty="0" err="1">
                <a:solidFill>
                  <a:schemeClr val="bg1"/>
                </a:solidFill>
              </a:rPr>
              <a:t>피쳐를</a:t>
            </a:r>
            <a:r>
              <a:rPr lang="ko-KR" altLang="en-US" sz="1400" b="1" dirty="0">
                <a:solidFill>
                  <a:schemeClr val="bg1"/>
                </a:solidFill>
              </a:rPr>
              <a:t> 그대로 집어넣은 경우 결과이다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 marL="0" indent="0" latinLnBrk="0">
              <a:buNone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0" indent="0" latinLnBrk="0">
              <a:buNone/>
            </a:pP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>
                <a:solidFill>
                  <a:schemeClr val="bg1"/>
                </a:solidFill>
              </a:rPr>
              <a:t>그림</a:t>
            </a:r>
            <a:r>
              <a:rPr lang="en-US" altLang="ko-KR" sz="1400" b="1" dirty="0">
                <a:solidFill>
                  <a:schemeClr val="bg1"/>
                </a:solidFill>
              </a:rPr>
              <a:t>1] </a:t>
            </a:r>
            <a:r>
              <a:rPr lang="en-US" altLang="ko-KR" sz="1400" dirty="0">
                <a:solidFill>
                  <a:schemeClr val="bg1"/>
                </a:solidFill>
              </a:rPr>
              <a:t>13</a:t>
            </a:r>
            <a:r>
              <a:rPr lang="ko-KR" altLang="en-US" sz="1400" dirty="0">
                <a:solidFill>
                  <a:schemeClr val="bg1"/>
                </a:solidFill>
              </a:rPr>
              <a:t>개 </a:t>
            </a:r>
            <a:r>
              <a:rPr lang="ko-KR" altLang="en-US" sz="1400" dirty="0" err="1">
                <a:solidFill>
                  <a:schemeClr val="bg1"/>
                </a:solidFill>
              </a:rPr>
              <a:t>피쳐에</a:t>
            </a:r>
            <a:r>
              <a:rPr lang="ko-KR" altLang="en-US" sz="1400" dirty="0">
                <a:solidFill>
                  <a:schemeClr val="bg1"/>
                </a:solidFill>
              </a:rPr>
              <a:t> 대해서 전체 데이터셋이 응답한 값을 </a:t>
            </a:r>
            <a:r>
              <a:rPr lang="en-US" altLang="ko-KR" sz="1400" dirty="0" err="1">
                <a:solidFill>
                  <a:schemeClr val="bg1"/>
                </a:solidFill>
              </a:rPr>
              <a:t>dataframe</a:t>
            </a:r>
            <a:r>
              <a:rPr lang="ko-KR" altLang="en-US" sz="1400" dirty="0">
                <a:solidFill>
                  <a:schemeClr val="bg1"/>
                </a:solidFill>
              </a:rPr>
              <a:t>으로 만든 것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 latinLnBrk="0">
              <a:buNone/>
            </a:pPr>
            <a:r>
              <a:rPr lang="en-US" altLang="ko-KR" sz="1400" b="1" dirty="0">
                <a:solidFill>
                  <a:schemeClr val="bg1"/>
                </a:solidFill>
              </a:rPr>
              <a:t>[</a:t>
            </a:r>
            <a:r>
              <a:rPr lang="ko-KR" altLang="en-US" sz="1400" b="1" dirty="0">
                <a:solidFill>
                  <a:schemeClr val="bg1"/>
                </a:solidFill>
              </a:rPr>
              <a:t>그림</a:t>
            </a:r>
            <a:r>
              <a:rPr lang="en-US" altLang="ko-KR" sz="1400" b="1" dirty="0">
                <a:solidFill>
                  <a:schemeClr val="bg1"/>
                </a:solidFill>
              </a:rPr>
              <a:t>2] </a:t>
            </a:r>
            <a:r>
              <a:rPr lang="en-US" altLang="ko-KR" sz="1400" dirty="0">
                <a:solidFill>
                  <a:schemeClr val="bg1"/>
                </a:solidFill>
              </a:rPr>
              <a:t>missing value</a:t>
            </a:r>
            <a:r>
              <a:rPr lang="ko-KR" altLang="en-US" sz="1400" dirty="0">
                <a:solidFill>
                  <a:schemeClr val="bg1"/>
                </a:solidFill>
              </a:rPr>
              <a:t>를 제외한 각각의 </a:t>
            </a:r>
            <a:r>
              <a:rPr lang="ko-KR" altLang="en-US" sz="1400" dirty="0" err="1">
                <a:solidFill>
                  <a:schemeClr val="bg1"/>
                </a:solidFill>
              </a:rPr>
              <a:t>피쳐그룹을</a:t>
            </a:r>
            <a:r>
              <a:rPr lang="ko-KR" altLang="en-US" sz="1400" dirty="0">
                <a:solidFill>
                  <a:schemeClr val="bg1"/>
                </a:solidFill>
              </a:rPr>
              <a:t> 딥러닝 트레이닝을 시킨 결과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DD7574-7D05-4075-8D7E-BA2F9BE28191}"/>
              </a:ext>
            </a:extLst>
          </p:cNvPr>
          <p:cNvGraphicFramePr>
            <a:graphicFrameLocks noGrp="1"/>
          </p:cNvGraphicFramePr>
          <p:nvPr/>
        </p:nvGraphicFramePr>
        <p:xfrm>
          <a:off x="6616824" y="424328"/>
          <a:ext cx="4670302" cy="3735298"/>
        </p:xfrm>
        <a:graphic>
          <a:graphicData uri="http://schemas.openxmlformats.org/drawingml/2006/table">
            <a:tbl>
              <a:tblPr firstRow="1" bandRow="1"/>
              <a:tblGrid>
                <a:gridCol w="392760">
                  <a:extLst>
                    <a:ext uri="{9D8B030D-6E8A-4147-A177-3AD203B41FA5}">
                      <a16:colId xmlns:a16="http://schemas.microsoft.com/office/drawing/2014/main" val="1765974666"/>
                    </a:ext>
                  </a:extLst>
                </a:gridCol>
                <a:gridCol w="2139957">
                  <a:extLst>
                    <a:ext uri="{9D8B030D-6E8A-4147-A177-3AD203B41FA5}">
                      <a16:colId xmlns:a16="http://schemas.microsoft.com/office/drawing/2014/main" val="1163633710"/>
                    </a:ext>
                  </a:extLst>
                </a:gridCol>
                <a:gridCol w="2137585">
                  <a:extLst>
                    <a:ext uri="{9D8B030D-6E8A-4147-A177-3AD203B41FA5}">
                      <a16:colId xmlns:a16="http://schemas.microsoft.com/office/drawing/2014/main" val="3401646079"/>
                    </a:ext>
                  </a:extLst>
                </a:gridCol>
              </a:tblGrid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test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train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test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851401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0.24058636286549925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0.24258105381618497</a:t>
                      </a: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689641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0.24129212869389438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0.24161603005799437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40495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0.23800112232660822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0.2373734540745832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021454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10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0.24128660627206772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0.2403213846601593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705696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0.24275661014081618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0.24322728316745645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354495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0.2435498267927994</a:t>
                      </a: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0.2440606937400578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847284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0.24148697476776687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0.2416347923562318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086052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0.2414870190261766</a:t>
                      </a: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0.2422810056710189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204812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0.24510329956492216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0.2472448158064689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272363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0.24167016636497124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0.24451112102147018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201028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0.2428716311710037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0.24435146753371553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561994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0.2406817530859671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0.24245889241564506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175734"/>
                  </a:ext>
                </a:extLst>
              </a:tr>
              <a:tr h="2668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0.24213330259006352</a:t>
                      </a: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0.24200724095360607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59838" marR="59838" marT="16543" marB="165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24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793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8BBA-8BAB-48E4-9233-28ED7929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8AC4-023F-4F14-B9D1-6D5D539A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b="1" dirty="0"/>
              <a:t>Audience</a:t>
            </a:r>
            <a:r>
              <a:rPr lang="ko-KR" altLang="en-US" b="1" dirty="0"/>
              <a:t>와 겹치는 데이터 </a:t>
            </a:r>
            <a:r>
              <a:rPr lang="en-US" altLang="ko-KR" b="1" dirty="0"/>
              <a:t>: 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ko-KR" altLang="en-US" dirty="0" err="1"/>
              <a:t>피쳐를</a:t>
            </a:r>
            <a:r>
              <a:rPr lang="ko-KR" altLang="en-US" dirty="0"/>
              <a:t> 사용하여 </a:t>
            </a:r>
            <a:r>
              <a:rPr lang="en-US" altLang="ko-KR" dirty="0"/>
              <a:t>train + audience </a:t>
            </a:r>
            <a:r>
              <a:rPr lang="ko-KR" altLang="en-US" dirty="0"/>
              <a:t>데이터를 </a:t>
            </a:r>
            <a:r>
              <a:rPr lang="ko-KR" altLang="en-US" dirty="0" err="1"/>
              <a:t>모델피팅</a:t>
            </a:r>
            <a:endParaRPr lang="en-US" altLang="ko-KR" dirty="0"/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dirty="0"/>
              <a:t>모델은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layer, </a:t>
            </a:r>
            <a:r>
              <a:rPr lang="ko-KR" altLang="en-US" dirty="0"/>
              <a:t>각각 </a:t>
            </a:r>
            <a:r>
              <a:rPr lang="en-US" altLang="ko-KR" dirty="0"/>
              <a:t>150</a:t>
            </a:r>
            <a:r>
              <a:rPr lang="ko-KR" altLang="en-US" dirty="0"/>
              <a:t>개의 </a:t>
            </a:r>
            <a:r>
              <a:rPr lang="en-US" altLang="ko-KR" dirty="0"/>
              <a:t>node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b="1" dirty="0"/>
              <a:t>Audience</a:t>
            </a:r>
            <a:r>
              <a:rPr lang="ko-KR" altLang="en-US" b="1" dirty="0"/>
              <a:t>와 겹치지 않는 데이터 </a:t>
            </a:r>
            <a:r>
              <a:rPr lang="en-US" altLang="ko-KR" b="1" dirty="0"/>
              <a:t>: 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ko-KR" altLang="en-US" dirty="0" err="1"/>
              <a:t>피쳐를</a:t>
            </a:r>
            <a:r>
              <a:rPr lang="ko-KR" altLang="en-US" dirty="0"/>
              <a:t> 모두 가지고 있지 않은 데이터는 사용하지 않음</a:t>
            </a:r>
            <a:r>
              <a:rPr lang="en-US" altLang="ko-KR" dirty="0"/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dirty="0"/>
              <a:t>모델 구조는 위와 동일하나</a:t>
            </a:r>
            <a:r>
              <a:rPr lang="en-US" altLang="ko-KR" dirty="0"/>
              <a:t>, node</a:t>
            </a:r>
            <a:r>
              <a:rPr lang="ko-KR" altLang="en-US" dirty="0"/>
              <a:t> 개수를 </a:t>
            </a:r>
            <a:r>
              <a:rPr lang="en-US" altLang="ko-KR" dirty="0"/>
              <a:t>160</a:t>
            </a:r>
            <a:r>
              <a:rPr lang="ko-KR" altLang="en-US" dirty="0"/>
              <a:t>개로 늘림</a:t>
            </a:r>
            <a:r>
              <a:rPr lang="en-US" altLang="ko-KR" dirty="0"/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8BBA-8BAB-48E4-9233-28ED7929D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최종 결과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8AC4-023F-4F14-B9D1-6D5D539A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altLang="ko-KR" sz="2000" dirty="0"/>
              <a:t>Audience </a:t>
            </a:r>
            <a:r>
              <a:rPr lang="ko-KR" altLang="en-US" sz="2000" dirty="0"/>
              <a:t>데이터를 사용하면 모델의 성능이 더 좋아짐</a:t>
            </a:r>
            <a:r>
              <a:rPr lang="en-US" altLang="ko-KR" sz="2000" dirty="0"/>
              <a:t>.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sz="2000" dirty="0"/>
              <a:t>그러나 둘 다 </a:t>
            </a:r>
            <a:r>
              <a:rPr lang="ko-KR" altLang="en-US" sz="2000" dirty="0" err="1"/>
              <a:t>딥러닝을</a:t>
            </a:r>
            <a:r>
              <a:rPr lang="ko-KR" altLang="en-US" sz="2000" dirty="0"/>
              <a:t> 사용할 경우보다 뒤에 나오는 앙상블이 더 좋음</a:t>
            </a:r>
            <a:r>
              <a:rPr lang="en-US" altLang="ko-KR" sz="2000" dirty="0"/>
              <a:t>.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sz="2000" dirty="0"/>
              <a:t>따라서 앙상블 모델에다가 </a:t>
            </a:r>
            <a:r>
              <a:rPr lang="en-US" altLang="ko-KR" sz="2000" dirty="0"/>
              <a:t>audience </a:t>
            </a:r>
            <a:r>
              <a:rPr lang="ko-KR" altLang="en-US" sz="2000" dirty="0"/>
              <a:t>데이터만 갖다 붙이는 것을 추천</a:t>
            </a:r>
            <a:r>
              <a:rPr lang="en-US" altLang="ko-KR" sz="2000" dirty="0"/>
              <a:t>.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sz="2000" b="1" dirty="0"/>
              <a:t>혹은 </a:t>
            </a:r>
            <a:r>
              <a:rPr lang="ko-KR" altLang="en-US" sz="2000" b="1" dirty="0" err="1"/>
              <a:t>임베딩</a:t>
            </a:r>
            <a:r>
              <a:rPr lang="ko-KR" altLang="en-US" sz="2000" b="1" dirty="0"/>
              <a:t> 레이어를 사용했어야 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0262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42FD-6866-4F22-9A64-FD68B0FA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2BB89-8B4F-4EF1-BB40-BB0101223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021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8E67B6-E70B-4E48-A55F-DA8C52A44E0F}"/>
              </a:ext>
            </a:extLst>
          </p:cNvPr>
          <p:cNvSpPr/>
          <p:nvPr/>
        </p:nvSpPr>
        <p:spPr>
          <a:xfrm>
            <a:off x="415490" y="716743"/>
            <a:ext cx="1058779" cy="417824"/>
          </a:xfrm>
          <a:prstGeom prst="rect">
            <a:avLst/>
          </a:prstGeom>
          <a:solidFill>
            <a:srgbClr val="D6C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91710-DA52-0B42-9233-43F8BFB8E945}"/>
              </a:ext>
            </a:extLst>
          </p:cNvPr>
          <p:cNvSpPr txBox="1"/>
          <p:nvPr/>
        </p:nvSpPr>
        <p:spPr>
          <a:xfrm>
            <a:off x="301158" y="208912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01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F5CD4-C24A-104E-B4F5-7F25F4020601}"/>
              </a:ext>
            </a:extLst>
          </p:cNvPr>
          <p:cNvSpPr txBox="1"/>
          <p:nvPr/>
        </p:nvSpPr>
        <p:spPr>
          <a:xfrm>
            <a:off x="1044615" y="579406"/>
            <a:ext cx="250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대제목을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 입력해 주세요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A651D3-2FBF-A948-B686-DC61B2BE8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0" y="1960731"/>
            <a:ext cx="1822862" cy="3706689"/>
          </a:xfrm>
          <a:prstGeom prst="rect">
            <a:avLst/>
          </a:prstGeom>
        </p:spPr>
      </p:pic>
      <p:sp>
        <p:nvSpPr>
          <p:cNvPr id="11" name="사각형: 둥근 모서리 21">
            <a:extLst>
              <a:ext uri="{FF2B5EF4-FFF2-40B4-BE49-F238E27FC236}">
                <a16:creationId xmlns:a16="http://schemas.microsoft.com/office/drawing/2014/main" id="{C92C6376-7CF9-BB4E-9E3A-8F0991D1AD47}"/>
              </a:ext>
            </a:extLst>
          </p:cNvPr>
          <p:cNvSpPr/>
          <p:nvPr/>
        </p:nvSpPr>
        <p:spPr>
          <a:xfrm>
            <a:off x="3074601" y="3053011"/>
            <a:ext cx="998932" cy="8181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2" name="사각형: 둥근 모서리 22">
            <a:extLst>
              <a:ext uri="{FF2B5EF4-FFF2-40B4-BE49-F238E27FC236}">
                <a16:creationId xmlns:a16="http://schemas.microsoft.com/office/drawing/2014/main" id="{6C48EE6E-F31B-4644-84B0-FDC5EA905A9F}"/>
              </a:ext>
            </a:extLst>
          </p:cNvPr>
          <p:cNvSpPr/>
          <p:nvPr/>
        </p:nvSpPr>
        <p:spPr>
          <a:xfrm>
            <a:off x="3074601" y="3189681"/>
            <a:ext cx="932704" cy="73830"/>
          </a:xfrm>
          <a:prstGeom prst="roundRect">
            <a:avLst>
              <a:gd name="adj" fmla="val 50000"/>
            </a:avLst>
          </a:prstGeom>
          <a:solidFill>
            <a:srgbClr val="DEB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73735-6496-3842-A10E-606F0F3ECD69}"/>
              </a:ext>
            </a:extLst>
          </p:cNvPr>
          <p:cNvSpPr txBox="1"/>
          <p:nvPr/>
        </p:nvSpPr>
        <p:spPr>
          <a:xfrm>
            <a:off x="4099796" y="2984792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59.2%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2E7BC-F5A0-244F-8FE8-C141CF840C5E}"/>
              </a:ext>
            </a:extLst>
          </p:cNvPr>
          <p:cNvSpPr txBox="1"/>
          <p:nvPr/>
        </p:nvSpPr>
        <p:spPr>
          <a:xfrm>
            <a:off x="4103803" y="3117995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61.6%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5" name="사각형: 둥근 모서리 21">
            <a:extLst>
              <a:ext uri="{FF2B5EF4-FFF2-40B4-BE49-F238E27FC236}">
                <a16:creationId xmlns:a16="http://schemas.microsoft.com/office/drawing/2014/main" id="{E2BD4F00-A7F4-E644-AD29-D379690F7286}"/>
              </a:ext>
            </a:extLst>
          </p:cNvPr>
          <p:cNvSpPr/>
          <p:nvPr/>
        </p:nvSpPr>
        <p:spPr>
          <a:xfrm>
            <a:off x="3074601" y="3610309"/>
            <a:ext cx="595979" cy="8181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사각형: 둥근 모서리 22">
            <a:extLst>
              <a:ext uri="{FF2B5EF4-FFF2-40B4-BE49-F238E27FC236}">
                <a16:creationId xmlns:a16="http://schemas.microsoft.com/office/drawing/2014/main" id="{DB8FC550-C41D-2043-AC74-1BD005E1F1ED}"/>
              </a:ext>
            </a:extLst>
          </p:cNvPr>
          <p:cNvSpPr/>
          <p:nvPr/>
        </p:nvSpPr>
        <p:spPr>
          <a:xfrm>
            <a:off x="3074601" y="3746979"/>
            <a:ext cx="595979" cy="73830"/>
          </a:xfrm>
          <a:prstGeom prst="roundRect">
            <a:avLst>
              <a:gd name="adj" fmla="val 50000"/>
            </a:avLst>
          </a:prstGeom>
          <a:solidFill>
            <a:srgbClr val="DEB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1814D8-75CD-0C4D-A934-5CE2711D9218}"/>
              </a:ext>
            </a:extLst>
          </p:cNvPr>
          <p:cNvSpPr txBox="1"/>
          <p:nvPr/>
        </p:nvSpPr>
        <p:spPr>
          <a:xfrm>
            <a:off x="3659565" y="3547921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21.3%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A233C-126C-C34D-825D-5250626D9D48}"/>
              </a:ext>
            </a:extLst>
          </p:cNvPr>
          <p:cNvSpPr txBox="1"/>
          <p:nvPr/>
        </p:nvSpPr>
        <p:spPr>
          <a:xfrm>
            <a:off x="3663572" y="3681124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21.4%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9" name="사각형: 둥근 모서리 21">
            <a:extLst>
              <a:ext uri="{FF2B5EF4-FFF2-40B4-BE49-F238E27FC236}">
                <a16:creationId xmlns:a16="http://schemas.microsoft.com/office/drawing/2014/main" id="{97CB60CE-BAFD-2448-A9EA-5F3B57BE235F}"/>
              </a:ext>
            </a:extLst>
          </p:cNvPr>
          <p:cNvSpPr/>
          <p:nvPr/>
        </p:nvSpPr>
        <p:spPr>
          <a:xfrm>
            <a:off x="3074601" y="4176273"/>
            <a:ext cx="724294" cy="8181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사각형: 둥근 모서리 22">
            <a:extLst>
              <a:ext uri="{FF2B5EF4-FFF2-40B4-BE49-F238E27FC236}">
                <a16:creationId xmlns:a16="http://schemas.microsoft.com/office/drawing/2014/main" id="{13D5092C-8961-8D4D-9AC2-86DD42C34AC1}"/>
              </a:ext>
            </a:extLst>
          </p:cNvPr>
          <p:cNvSpPr/>
          <p:nvPr/>
        </p:nvSpPr>
        <p:spPr>
          <a:xfrm>
            <a:off x="3074601" y="4312943"/>
            <a:ext cx="669764" cy="73830"/>
          </a:xfrm>
          <a:prstGeom prst="roundRect">
            <a:avLst>
              <a:gd name="adj" fmla="val 50000"/>
            </a:avLst>
          </a:prstGeom>
          <a:solidFill>
            <a:srgbClr val="DEB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F1C0D-0087-0E4F-A1CB-B38177DEF042}"/>
              </a:ext>
            </a:extLst>
          </p:cNvPr>
          <p:cNvSpPr txBox="1"/>
          <p:nvPr/>
        </p:nvSpPr>
        <p:spPr>
          <a:xfrm>
            <a:off x="3791273" y="4112888"/>
            <a:ext cx="3914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24%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5BF74-AD2D-1546-826D-84BE78BBA104}"/>
              </a:ext>
            </a:extLst>
          </p:cNvPr>
          <p:cNvSpPr txBox="1"/>
          <p:nvPr/>
        </p:nvSpPr>
        <p:spPr>
          <a:xfrm>
            <a:off x="3795280" y="4246091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19.4%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127FC-6168-9F4A-9044-19D436B08833}"/>
              </a:ext>
            </a:extLst>
          </p:cNvPr>
          <p:cNvSpPr txBox="1"/>
          <p:nvPr/>
        </p:nvSpPr>
        <p:spPr>
          <a:xfrm>
            <a:off x="1044615" y="925655"/>
            <a:ext cx="186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입력해 주세요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B48BF6-ECD5-4849-9C25-BE93F6440613}"/>
              </a:ext>
            </a:extLst>
          </p:cNvPr>
          <p:cNvSpPr/>
          <p:nvPr/>
        </p:nvSpPr>
        <p:spPr>
          <a:xfrm>
            <a:off x="5962090" y="0"/>
            <a:ext cx="62299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71B8A4D7-52B2-CE40-9003-B640D08F3C4E}"/>
              </a:ext>
            </a:extLst>
          </p:cNvPr>
          <p:cNvCxnSpPr/>
          <p:nvPr/>
        </p:nvCxnSpPr>
        <p:spPr>
          <a:xfrm>
            <a:off x="5949733" y="1917005"/>
            <a:ext cx="1089874" cy="0"/>
          </a:xfrm>
          <a:prstGeom prst="line">
            <a:avLst/>
          </a:prstGeom>
          <a:ln w="38100">
            <a:solidFill>
              <a:srgbClr val="B7CE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BC984D3-4B55-AB4D-BA1D-D491944D3A8D}"/>
              </a:ext>
            </a:extLst>
          </p:cNvPr>
          <p:cNvSpPr/>
          <p:nvPr/>
        </p:nvSpPr>
        <p:spPr>
          <a:xfrm>
            <a:off x="7022288" y="1827450"/>
            <a:ext cx="187036" cy="185682"/>
          </a:xfrm>
          <a:prstGeom prst="ellipse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D5441-5835-124B-AF9D-4C644F39087F}"/>
              </a:ext>
            </a:extLst>
          </p:cNvPr>
          <p:cNvSpPr txBox="1"/>
          <p:nvPr/>
        </p:nvSpPr>
        <p:spPr>
          <a:xfrm>
            <a:off x="7357482" y="1763116"/>
            <a:ext cx="27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강조할 내용을 입력해 주세요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177CE3-B928-E744-8F49-004E647160D6}"/>
              </a:ext>
            </a:extLst>
          </p:cNvPr>
          <p:cNvSpPr txBox="1"/>
          <p:nvPr/>
        </p:nvSpPr>
        <p:spPr>
          <a:xfrm>
            <a:off x="6494670" y="2364676"/>
            <a:ext cx="5498716" cy="101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위의 표 혹은 그래프를 설명할 수 있는 내용을 입력해 주세요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이때 주의할 점은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,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 줄글 형식 보다는 두괄식이 좋다는 점과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하이라이트를 해 두면 더욱 눈에 띈다는 사실을 기억해 두는 것 입니다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!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  <p:sp>
        <p:nvSpPr>
          <p:cNvPr id="38" name="사각형: 둥근 모서리 21">
            <a:extLst>
              <a:ext uri="{FF2B5EF4-FFF2-40B4-BE49-F238E27FC236}">
                <a16:creationId xmlns:a16="http://schemas.microsoft.com/office/drawing/2014/main" id="{DF526B1A-0193-D946-9252-D5C13376EE52}"/>
              </a:ext>
            </a:extLst>
          </p:cNvPr>
          <p:cNvSpPr/>
          <p:nvPr/>
        </p:nvSpPr>
        <p:spPr>
          <a:xfrm>
            <a:off x="3084569" y="4747220"/>
            <a:ext cx="998932" cy="8181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9" name="사각형: 둥근 모서리 22">
            <a:extLst>
              <a:ext uri="{FF2B5EF4-FFF2-40B4-BE49-F238E27FC236}">
                <a16:creationId xmlns:a16="http://schemas.microsoft.com/office/drawing/2014/main" id="{CE7F38D7-A894-3F4D-9EA4-658DCD66B71D}"/>
              </a:ext>
            </a:extLst>
          </p:cNvPr>
          <p:cNvSpPr/>
          <p:nvPr/>
        </p:nvSpPr>
        <p:spPr>
          <a:xfrm>
            <a:off x="3084569" y="4883890"/>
            <a:ext cx="932704" cy="73830"/>
          </a:xfrm>
          <a:prstGeom prst="roundRect">
            <a:avLst>
              <a:gd name="adj" fmla="val 50000"/>
            </a:avLst>
          </a:prstGeom>
          <a:solidFill>
            <a:srgbClr val="DEB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D6D25E-B78A-4745-991A-B5FBC288C004}"/>
              </a:ext>
            </a:extLst>
          </p:cNvPr>
          <p:cNvSpPr txBox="1"/>
          <p:nvPr/>
        </p:nvSpPr>
        <p:spPr>
          <a:xfrm>
            <a:off x="4109764" y="4679001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59.2%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18CE01-B003-F44B-8B13-D8A41879FE18}"/>
              </a:ext>
            </a:extLst>
          </p:cNvPr>
          <p:cNvSpPr txBox="1"/>
          <p:nvPr/>
        </p:nvSpPr>
        <p:spPr>
          <a:xfrm>
            <a:off x="4113771" y="4812204"/>
            <a:ext cx="4651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61.6%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65ABDE-1C1E-2A40-B41F-CAA191C3FA5F}"/>
              </a:ext>
            </a:extLst>
          </p:cNvPr>
          <p:cNvSpPr txBox="1"/>
          <p:nvPr/>
        </p:nvSpPr>
        <p:spPr>
          <a:xfrm>
            <a:off x="1371615" y="3318050"/>
            <a:ext cx="1103158" cy="88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 err="1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픽토그램을</a:t>
            </a:r>
            <a:endParaRPr kumimoji="1" lang="en-US" altLang="ko-KR" sz="12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삽입해도</a:t>
            </a:r>
            <a:endParaRPr kumimoji="1" lang="en-US" altLang="ko-KR" sz="12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좋습니다</a:t>
            </a:r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!</a:t>
            </a:r>
            <a:endParaRPr kumimoji="1" lang="ko-KR" altLang="en-US" sz="105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08C39308-9ED9-BD4B-BCD2-E7AB93C1ACC9}"/>
              </a:ext>
            </a:extLst>
          </p:cNvPr>
          <p:cNvCxnSpPr/>
          <p:nvPr/>
        </p:nvCxnSpPr>
        <p:spPr>
          <a:xfrm>
            <a:off x="5949733" y="3897445"/>
            <a:ext cx="1089874" cy="0"/>
          </a:xfrm>
          <a:prstGeom prst="line">
            <a:avLst/>
          </a:prstGeom>
          <a:ln w="38100">
            <a:solidFill>
              <a:srgbClr val="B7CE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3D3D7AB1-8A35-044D-BF65-280AFE6573DC}"/>
              </a:ext>
            </a:extLst>
          </p:cNvPr>
          <p:cNvSpPr/>
          <p:nvPr/>
        </p:nvSpPr>
        <p:spPr>
          <a:xfrm>
            <a:off x="7022288" y="3807890"/>
            <a:ext cx="187036" cy="185682"/>
          </a:xfrm>
          <a:prstGeom prst="ellipse">
            <a:avLst/>
          </a:prstGeom>
          <a:solidFill>
            <a:srgbClr val="B7C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F623E6-478A-9446-9840-237A925D3FE8}"/>
              </a:ext>
            </a:extLst>
          </p:cNvPr>
          <p:cNvSpPr txBox="1"/>
          <p:nvPr/>
        </p:nvSpPr>
        <p:spPr>
          <a:xfrm>
            <a:off x="7357482" y="3743556"/>
            <a:ext cx="27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강조할 내용을 입력해 주세요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174E6-2B33-974D-9AF0-111945F0F0F5}"/>
              </a:ext>
            </a:extLst>
          </p:cNvPr>
          <p:cNvSpPr txBox="1"/>
          <p:nvPr/>
        </p:nvSpPr>
        <p:spPr>
          <a:xfrm>
            <a:off x="6494670" y="4345116"/>
            <a:ext cx="5498716" cy="101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위의 표 혹은 그래프를 설명할 수 있는 내용을 입력해 주세요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이때 주의할 점은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,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 줄글 형식 보다는 두괄식이 좋다는 점과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하이라이트를 해 두면 더욱 눈에 띈다는 사실을 기억해 두는 것 입니다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!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81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5D38230-F304-4972-AADA-4551D4264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9"/>
          <a:stretch/>
        </p:blipFill>
        <p:spPr>
          <a:xfrm>
            <a:off x="1620078" y="467700"/>
            <a:ext cx="8674695" cy="5545474"/>
          </a:xfrm>
          <a:prstGeom prst="rect">
            <a:avLst/>
          </a:prstGeom>
        </p:spPr>
      </p:pic>
      <p:pic>
        <p:nvPicPr>
          <p:cNvPr id="9" name="그림 8" descr="전자기기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A9F76F13-9B02-4916-A4A1-0316D01C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" y="101491"/>
            <a:ext cx="11029259" cy="6687175"/>
          </a:xfrm>
          <a:prstGeom prst="rect">
            <a:avLst/>
          </a:prstGeom>
        </p:spPr>
      </p:pic>
      <p:pic>
        <p:nvPicPr>
          <p:cNvPr id="68" name="Picture 2" descr="커서 png 이미지 검색결과&quot;">
            <a:extLst>
              <a:ext uri="{FF2B5EF4-FFF2-40B4-BE49-F238E27FC236}">
                <a16:creationId xmlns:a16="http://schemas.microsoft.com/office/drawing/2014/main" id="{8C837697-BC4C-4F03-93C0-27D735FF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2274" flipH="1">
            <a:off x="8318124" y="2264129"/>
            <a:ext cx="286563" cy="28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DA358CC7-2793-4C1A-AEAD-F3309B508630}"/>
              </a:ext>
            </a:extLst>
          </p:cNvPr>
          <p:cNvGrpSpPr/>
          <p:nvPr/>
        </p:nvGrpSpPr>
        <p:grpSpPr>
          <a:xfrm>
            <a:off x="2139339" y="833479"/>
            <a:ext cx="6489469" cy="4026046"/>
            <a:chOff x="2881509" y="1030072"/>
            <a:chExt cx="5561627" cy="3376277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E09C4C5-B9F7-43EC-8656-DBD282A01ECE}"/>
                </a:ext>
              </a:extLst>
            </p:cNvPr>
            <p:cNvGrpSpPr/>
            <p:nvPr/>
          </p:nvGrpSpPr>
          <p:grpSpPr>
            <a:xfrm>
              <a:off x="2881509" y="1030072"/>
              <a:ext cx="5551942" cy="3376277"/>
              <a:chOff x="733542" y="377687"/>
              <a:chExt cx="9895764" cy="5764693"/>
            </a:xfrm>
          </p:grpSpPr>
          <p:sp>
            <p:nvSpPr>
              <p:cNvPr id="74" name="모서리가 둥근 직사각형 33">
                <a:extLst>
                  <a:ext uri="{FF2B5EF4-FFF2-40B4-BE49-F238E27FC236}">
                    <a16:creationId xmlns:a16="http://schemas.microsoft.com/office/drawing/2014/main" id="{8478D452-07DC-4AAA-93F7-498D519BA620}"/>
                  </a:ext>
                </a:extLst>
              </p:cNvPr>
              <p:cNvSpPr/>
              <p:nvPr/>
            </p:nvSpPr>
            <p:spPr>
              <a:xfrm>
                <a:off x="733542" y="377687"/>
                <a:ext cx="9895764" cy="5764693"/>
              </a:xfrm>
              <a:prstGeom prst="roundRect">
                <a:avLst>
                  <a:gd name="adj" fmla="val 63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모서리가 둥근 직사각형 34">
                <a:extLst>
                  <a:ext uri="{FF2B5EF4-FFF2-40B4-BE49-F238E27FC236}">
                    <a16:creationId xmlns:a16="http://schemas.microsoft.com/office/drawing/2014/main" id="{74E3CF3D-CD5E-4E55-B69D-C37EB2E15E9C}"/>
                  </a:ext>
                </a:extLst>
              </p:cNvPr>
              <p:cNvSpPr/>
              <p:nvPr/>
            </p:nvSpPr>
            <p:spPr>
              <a:xfrm>
                <a:off x="733542" y="377687"/>
                <a:ext cx="9889200" cy="357809"/>
              </a:xfrm>
              <a:prstGeom prst="roundRect">
                <a:avLst>
                  <a:gd name="adj" fmla="val 6325"/>
                </a:avLst>
              </a:prstGeom>
              <a:solidFill>
                <a:srgbClr val="DED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01F6E2F0-D2FD-4EA3-9B27-151CBF06A307}"/>
                  </a:ext>
                </a:extLst>
              </p:cNvPr>
              <p:cNvSpPr/>
              <p:nvPr/>
            </p:nvSpPr>
            <p:spPr>
              <a:xfrm>
                <a:off x="884755" y="425721"/>
                <a:ext cx="234000" cy="234000"/>
              </a:xfrm>
              <a:prstGeom prst="ellipse">
                <a:avLst/>
              </a:prstGeom>
              <a:solidFill>
                <a:srgbClr val="ED6A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A5401CA-5D56-4554-AC2B-19706600C84D}"/>
                  </a:ext>
                </a:extLst>
              </p:cNvPr>
              <p:cNvSpPr/>
              <p:nvPr/>
            </p:nvSpPr>
            <p:spPr>
              <a:xfrm>
                <a:off x="1217996" y="425721"/>
                <a:ext cx="234000" cy="234000"/>
              </a:xfrm>
              <a:prstGeom prst="ellipse">
                <a:avLst/>
              </a:prstGeom>
              <a:solidFill>
                <a:srgbClr val="F4B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E2518CE5-FCBF-49D0-B7B6-0E49DB7E138C}"/>
                  </a:ext>
                </a:extLst>
              </p:cNvPr>
              <p:cNvSpPr/>
              <p:nvPr/>
            </p:nvSpPr>
            <p:spPr>
              <a:xfrm>
                <a:off x="1552755" y="425721"/>
                <a:ext cx="234000" cy="234000"/>
              </a:xfrm>
              <a:prstGeom prst="ellipse">
                <a:avLst/>
              </a:prstGeom>
              <a:solidFill>
                <a:srgbClr val="62C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161538C-75B6-4222-BD24-F01B060B3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2884736" y="1239788"/>
              <a:ext cx="5558400" cy="275416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B4F27DB-94A1-4424-ADC9-90C008136E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74"/>
          <a:stretch/>
        </p:blipFill>
        <p:spPr>
          <a:xfrm>
            <a:off x="2196883" y="1418991"/>
            <a:ext cx="3547935" cy="3299889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8F771077-FA45-42E3-AF52-0E8A93CEABB2}"/>
              </a:ext>
            </a:extLst>
          </p:cNvPr>
          <p:cNvGrpSpPr/>
          <p:nvPr/>
        </p:nvGrpSpPr>
        <p:grpSpPr>
          <a:xfrm>
            <a:off x="2347640" y="1020512"/>
            <a:ext cx="6441261" cy="4091786"/>
            <a:chOff x="2881509" y="1030072"/>
            <a:chExt cx="5561627" cy="3376277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A0B9593-E873-491A-96D2-E621A035061B}"/>
                </a:ext>
              </a:extLst>
            </p:cNvPr>
            <p:cNvGrpSpPr/>
            <p:nvPr/>
          </p:nvGrpSpPr>
          <p:grpSpPr>
            <a:xfrm>
              <a:off x="2881509" y="1030072"/>
              <a:ext cx="5551942" cy="3376277"/>
              <a:chOff x="733542" y="377687"/>
              <a:chExt cx="9895764" cy="5764693"/>
            </a:xfrm>
          </p:grpSpPr>
          <p:sp>
            <p:nvSpPr>
              <p:cNvPr id="84" name="모서리가 둥근 직사각형 33">
                <a:extLst>
                  <a:ext uri="{FF2B5EF4-FFF2-40B4-BE49-F238E27FC236}">
                    <a16:creationId xmlns:a16="http://schemas.microsoft.com/office/drawing/2014/main" id="{5CCB2B4D-73E7-486F-9598-919C679E2148}"/>
                  </a:ext>
                </a:extLst>
              </p:cNvPr>
              <p:cNvSpPr/>
              <p:nvPr/>
            </p:nvSpPr>
            <p:spPr>
              <a:xfrm>
                <a:off x="733542" y="377687"/>
                <a:ext cx="9895764" cy="5764693"/>
              </a:xfrm>
              <a:prstGeom prst="roundRect">
                <a:avLst>
                  <a:gd name="adj" fmla="val 632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5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5" name="모서리가 둥근 직사각형 34">
                <a:extLst>
                  <a:ext uri="{FF2B5EF4-FFF2-40B4-BE49-F238E27FC236}">
                    <a16:creationId xmlns:a16="http://schemas.microsoft.com/office/drawing/2014/main" id="{55606B8B-4DB7-4B8D-915D-402892DE4A7D}"/>
                  </a:ext>
                </a:extLst>
              </p:cNvPr>
              <p:cNvSpPr/>
              <p:nvPr/>
            </p:nvSpPr>
            <p:spPr>
              <a:xfrm>
                <a:off x="733542" y="377687"/>
                <a:ext cx="9889200" cy="357809"/>
              </a:xfrm>
              <a:prstGeom prst="roundRect">
                <a:avLst>
                  <a:gd name="adj" fmla="val 6325"/>
                </a:avLst>
              </a:prstGeom>
              <a:solidFill>
                <a:srgbClr val="DED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0632BD9B-59A5-49A5-869A-8C079FD9F776}"/>
                  </a:ext>
                </a:extLst>
              </p:cNvPr>
              <p:cNvSpPr/>
              <p:nvPr/>
            </p:nvSpPr>
            <p:spPr>
              <a:xfrm>
                <a:off x="884755" y="425721"/>
                <a:ext cx="234000" cy="234000"/>
              </a:xfrm>
              <a:prstGeom prst="ellipse">
                <a:avLst/>
              </a:prstGeom>
              <a:solidFill>
                <a:srgbClr val="ED6A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53D9EB67-7A73-4FAE-99F5-44595ED3F16D}"/>
                  </a:ext>
                </a:extLst>
              </p:cNvPr>
              <p:cNvSpPr/>
              <p:nvPr/>
            </p:nvSpPr>
            <p:spPr>
              <a:xfrm>
                <a:off x="1217996" y="425721"/>
                <a:ext cx="234000" cy="234000"/>
              </a:xfrm>
              <a:prstGeom prst="ellipse">
                <a:avLst/>
              </a:prstGeom>
              <a:solidFill>
                <a:srgbClr val="F4B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7F650EF1-627A-4D37-B34D-76A9729D5736}"/>
                  </a:ext>
                </a:extLst>
              </p:cNvPr>
              <p:cNvSpPr/>
              <p:nvPr/>
            </p:nvSpPr>
            <p:spPr>
              <a:xfrm>
                <a:off x="1552755" y="425721"/>
                <a:ext cx="234000" cy="234000"/>
              </a:xfrm>
              <a:prstGeom prst="ellipse">
                <a:avLst/>
              </a:prstGeom>
              <a:solidFill>
                <a:srgbClr val="62C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A4EC1490-83DF-4D3C-8C87-23195AD0A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2884736" y="1239788"/>
              <a:ext cx="5558400" cy="275416"/>
            </a:xfrm>
            <a:prstGeom prst="rect">
              <a:avLst/>
            </a:prstGeom>
          </p:spPr>
        </p:pic>
      </p:grpSp>
      <p:pic>
        <p:nvPicPr>
          <p:cNvPr id="3074" name="Picture 2" descr="마우스 커서 png 이미지 검색결과&quot;">
            <a:extLst>
              <a:ext uri="{FF2B5EF4-FFF2-40B4-BE49-F238E27FC236}">
                <a16:creationId xmlns:a16="http://schemas.microsoft.com/office/drawing/2014/main" id="{DD3BFA2E-1CF9-4240-B5A3-DF0A400F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82" b="93455" l="0" r="95628">
                        <a14:foregroundMark x1="4372" y1="6909" x2="4372" y2="6909"/>
                        <a14:foregroundMark x1="61202" y1="93455" x2="61202" y2="93455"/>
                        <a14:foregroundMark x1="84699" y1="57818" x2="84699" y2="57818"/>
                        <a14:foregroundMark x1="93443" y1="64727" x2="93443" y2="64727"/>
                        <a14:foregroundMark x1="93443" y1="64727" x2="93443" y2="64727"/>
                        <a14:foregroundMark x1="34973" y1="28000" x2="34973" y2="28000"/>
                        <a14:foregroundMark x1="49180" y1="38545" x2="57923" y2="42182"/>
                        <a14:foregroundMark x1="33333" y1="26909" x2="14208" y2="13091"/>
                        <a14:foregroundMark x1="14208" y1="13091" x2="6557" y2="30909"/>
                        <a14:foregroundMark x1="6557" y1="30909" x2="10929" y2="50909"/>
                        <a14:foregroundMark x1="10929" y1="50909" x2="7650" y2="87636"/>
                        <a14:foregroundMark x1="7650" y1="87636" x2="7650" y2="87636"/>
                        <a14:foregroundMark x1="51913" y1="66182" x2="63934" y2="84364"/>
                        <a14:foregroundMark x1="63934" y1="84364" x2="63934" y2="92727"/>
                        <a14:foregroundMark x1="63934" y1="92727" x2="39344" y2="82909"/>
                        <a14:foregroundMark x1="39344" y1="82909" x2="13115" y2="89818"/>
                        <a14:foregroundMark x1="13115" y1="89818" x2="1093" y2="73091"/>
                        <a14:foregroundMark x1="1093" y1="73091" x2="0" y2="13818"/>
                        <a14:foregroundMark x1="0" y1="13818" x2="16940" y2="12364"/>
                        <a14:foregroundMark x1="93443" y1="66182" x2="65027" y2="65455"/>
                        <a14:foregroundMark x1="65027" y1="65455" x2="95628" y2="62545"/>
                        <a14:foregroundMark x1="95628" y1="62545" x2="91803" y2="6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6095">
            <a:off x="11287490" y="813491"/>
            <a:ext cx="180000" cy="27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uman icon 이미지 검색결과">
            <a:extLst>
              <a:ext uri="{FF2B5EF4-FFF2-40B4-BE49-F238E27FC236}">
                <a16:creationId xmlns:a16="http://schemas.microsoft.com/office/drawing/2014/main" id="{98DA3F58-E7CC-4246-ADDE-5B5500E51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23" y="2359113"/>
            <a:ext cx="689552" cy="89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E4DBF2-D9AD-4566-9D23-145EBFBFE3C4}"/>
              </a:ext>
            </a:extLst>
          </p:cNvPr>
          <p:cNvSpPr txBox="1"/>
          <p:nvPr/>
        </p:nvSpPr>
        <p:spPr>
          <a:xfrm>
            <a:off x="3535453" y="3402254"/>
            <a:ext cx="1353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고객</a:t>
            </a:r>
          </a:p>
        </p:txBody>
      </p:sp>
    </p:spTree>
    <p:extLst>
      <p:ext uri="{BB962C8B-B14F-4D97-AF65-F5344CB8AC3E}">
        <p14:creationId xmlns:p14="http://schemas.microsoft.com/office/powerpoint/2010/main" val="2349694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4B27682-9F70-AA47-A30F-D408808AA89A}"/>
              </a:ext>
            </a:extLst>
          </p:cNvPr>
          <p:cNvSpPr/>
          <p:nvPr/>
        </p:nvSpPr>
        <p:spPr>
          <a:xfrm>
            <a:off x="415490" y="715035"/>
            <a:ext cx="1058779" cy="417824"/>
          </a:xfrm>
          <a:prstGeom prst="rect">
            <a:avLst/>
          </a:prstGeom>
          <a:solidFill>
            <a:srgbClr val="EC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91710-DA52-0B42-9233-43F8BFB8E945}"/>
              </a:ext>
            </a:extLst>
          </p:cNvPr>
          <p:cNvSpPr txBox="1"/>
          <p:nvPr/>
        </p:nvSpPr>
        <p:spPr>
          <a:xfrm>
            <a:off x="301158" y="208912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03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F5CD4-C24A-104E-B4F5-7F25F4020601}"/>
              </a:ext>
            </a:extLst>
          </p:cNvPr>
          <p:cNvSpPr txBox="1"/>
          <p:nvPr/>
        </p:nvSpPr>
        <p:spPr>
          <a:xfrm>
            <a:off x="1044615" y="579406"/>
            <a:ext cx="250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대제목을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 입력해 주세요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44867-ED50-E844-B8B1-9889288B01FF}"/>
              </a:ext>
            </a:extLst>
          </p:cNvPr>
          <p:cNvSpPr txBox="1"/>
          <p:nvPr/>
        </p:nvSpPr>
        <p:spPr>
          <a:xfrm>
            <a:off x="1044615" y="925655"/>
            <a:ext cx="186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입력해 주세요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3FA06F71-9AAF-264B-9101-9660744183ED}"/>
              </a:ext>
            </a:extLst>
          </p:cNvPr>
          <p:cNvSpPr/>
          <p:nvPr/>
        </p:nvSpPr>
        <p:spPr>
          <a:xfrm>
            <a:off x="8860500" y="1647452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0931579-5C0B-0A48-86BD-AB35745B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491" y="1733458"/>
            <a:ext cx="2123504" cy="3777006"/>
          </a:xfrm>
          <a:prstGeom prst="rect">
            <a:avLst/>
          </a:prstGeom>
        </p:spPr>
      </p:pic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7B757E4-3820-654E-82EE-20B3B97D7A1D}"/>
              </a:ext>
            </a:extLst>
          </p:cNvPr>
          <p:cNvSpPr/>
          <p:nvPr/>
        </p:nvSpPr>
        <p:spPr>
          <a:xfrm>
            <a:off x="3792369" y="1564643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59250B7-A64E-E941-802D-BEBEF805E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363" y="1733459"/>
            <a:ext cx="2069389" cy="3680754"/>
          </a:xfrm>
          <a:prstGeom prst="rect">
            <a:avLst/>
          </a:prstGeom>
        </p:spPr>
      </p:pic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AB86E783-A712-2845-83E6-47B37002F49B}"/>
              </a:ext>
            </a:extLst>
          </p:cNvPr>
          <p:cNvSpPr/>
          <p:nvPr/>
        </p:nvSpPr>
        <p:spPr>
          <a:xfrm>
            <a:off x="4843835" y="1784497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B1BA928-65D2-A948-BC8E-630808660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692" y="1882503"/>
            <a:ext cx="2066434" cy="3675497"/>
          </a:xfrm>
          <a:prstGeom prst="rect">
            <a:avLst/>
          </a:prstGeom>
        </p:spPr>
      </p:pic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44A0EB8-1CD0-424F-A6EB-32801CFAA89B}"/>
              </a:ext>
            </a:extLst>
          </p:cNvPr>
          <p:cNvSpPr/>
          <p:nvPr/>
        </p:nvSpPr>
        <p:spPr>
          <a:xfrm>
            <a:off x="7772201" y="1818336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2FF32F7-B42D-C349-9437-0CA8600EC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896" y="1882503"/>
            <a:ext cx="2116758" cy="3765006"/>
          </a:xfrm>
          <a:prstGeom prst="rect">
            <a:avLst/>
          </a:prstGeom>
        </p:spPr>
      </p:pic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BB1183C0-6231-0F45-8E10-F9C282172997}"/>
              </a:ext>
            </a:extLst>
          </p:cNvPr>
          <p:cNvSpPr/>
          <p:nvPr/>
        </p:nvSpPr>
        <p:spPr>
          <a:xfrm>
            <a:off x="6304548" y="1925053"/>
            <a:ext cx="2342148" cy="3978442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241300" dist="152400" dir="4380000" sx="102000" sy="102000" algn="t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74DF27F-EEEE-984F-AD53-097CC1C6A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243" y="2031770"/>
            <a:ext cx="2116758" cy="376500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BAD065B-C146-DB48-B8D5-E700E1B026DB}"/>
              </a:ext>
            </a:extLst>
          </p:cNvPr>
          <p:cNvSpPr txBox="1"/>
          <p:nvPr/>
        </p:nvSpPr>
        <p:spPr>
          <a:xfrm>
            <a:off x="826026" y="4169855"/>
            <a:ext cx="27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강조할 내용을 입력해 주세요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ED95B5-F524-E74D-8C09-D93C3FAA3747}"/>
              </a:ext>
            </a:extLst>
          </p:cNvPr>
          <p:cNvSpPr txBox="1"/>
          <p:nvPr/>
        </p:nvSpPr>
        <p:spPr>
          <a:xfrm>
            <a:off x="1127271" y="4562872"/>
            <a:ext cx="2224917" cy="101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앱을 소개하기에 적절한 페이지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SeoulNamsan CL" panose="02020603020101020101" pitchFamily="18" charset="-127"/>
              <a:ea typeface="SeoulNamsan CL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앱을 소개하기에 적절한 페이지</a:t>
            </a: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Namsan CL" panose="02020603020101020101" pitchFamily="18" charset="-127"/>
                <a:ea typeface="SeoulNamsan CL" panose="02020603020101020101" pitchFamily="18" charset="-127"/>
              </a:rPr>
              <a:t>앱을 소개하기에 적절한 페이지</a:t>
            </a:r>
          </a:p>
        </p:txBody>
      </p:sp>
    </p:spTree>
    <p:extLst>
      <p:ext uri="{BB962C8B-B14F-4D97-AF65-F5344CB8AC3E}">
        <p14:creationId xmlns:p14="http://schemas.microsoft.com/office/powerpoint/2010/main" val="310043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8E67B6-E70B-4E48-A55F-DA8C52A44E0F}"/>
              </a:ext>
            </a:extLst>
          </p:cNvPr>
          <p:cNvSpPr/>
          <p:nvPr/>
        </p:nvSpPr>
        <p:spPr>
          <a:xfrm>
            <a:off x="415490" y="716743"/>
            <a:ext cx="1058779" cy="417824"/>
          </a:xfrm>
          <a:prstGeom prst="rect">
            <a:avLst/>
          </a:prstGeom>
          <a:solidFill>
            <a:srgbClr val="BEA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91710-DA52-0B42-9233-43F8BFB8E945}"/>
              </a:ext>
            </a:extLst>
          </p:cNvPr>
          <p:cNvSpPr txBox="1"/>
          <p:nvPr/>
        </p:nvSpPr>
        <p:spPr>
          <a:xfrm>
            <a:off x="301158" y="208912"/>
            <a:ext cx="999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5EEF6"/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04</a:t>
            </a:r>
            <a:endParaRPr kumimoji="1" lang="ko-KR" altLang="en-US" sz="6000" dirty="0">
              <a:solidFill>
                <a:srgbClr val="F5EEF6"/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F5CD4-C24A-104E-B4F5-7F25F4020601}"/>
              </a:ext>
            </a:extLst>
          </p:cNvPr>
          <p:cNvSpPr txBox="1"/>
          <p:nvPr/>
        </p:nvSpPr>
        <p:spPr>
          <a:xfrm>
            <a:off x="1044615" y="579406"/>
            <a:ext cx="250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대제목을</a:t>
            </a:r>
            <a:r>
              <a:rPr kumimoji="1" lang="ko-KR" altLang="en-US" sz="2000" dirty="0">
                <a:solidFill>
                  <a:schemeClr val="bg1">
                    <a:lumMod val="50000"/>
                  </a:schemeClr>
                </a:solidFill>
                <a:latin typeface="SeoulNamsan CB" panose="02020603020101020101" pitchFamily="18" charset="-127"/>
                <a:ea typeface="SeoulNamsan CB" panose="02020603020101020101" pitchFamily="18" charset="-127"/>
              </a:rPr>
              <a:t> 입력해 주세요</a:t>
            </a:r>
            <a:endParaRPr kumimoji="1" lang="ko-KR" altLang="en-US" sz="1600" dirty="0">
              <a:solidFill>
                <a:schemeClr val="bg1">
                  <a:lumMod val="50000"/>
                </a:schemeClr>
              </a:solidFill>
              <a:latin typeface="SeoulNamsan CB" panose="02020603020101020101" pitchFamily="18" charset="-127"/>
              <a:ea typeface="SeoulNamsan CB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A52FD-92A7-7C42-8F2A-29319D070952}"/>
              </a:ext>
            </a:extLst>
          </p:cNvPr>
          <p:cNvSpPr txBox="1"/>
          <p:nvPr/>
        </p:nvSpPr>
        <p:spPr>
          <a:xfrm>
            <a:off x="1044615" y="925655"/>
            <a:ext cx="186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소제목을 입력해 주세요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9" name="막힌 원호 23">
            <a:extLst>
              <a:ext uri="{FF2B5EF4-FFF2-40B4-BE49-F238E27FC236}">
                <a16:creationId xmlns:a16="http://schemas.microsoft.com/office/drawing/2014/main" id="{B49059C7-BFFF-4541-AD4B-8CC66F84495F}"/>
              </a:ext>
            </a:extLst>
          </p:cNvPr>
          <p:cNvSpPr/>
          <p:nvPr/>
        </p:nvSpPr>
        <p:spPr>
          <a:xfrm rot="11136403">
            <a:off x="5880080" y="2468502"/>
            <a:ext cx="2638442" cy="2638442"/>
          </a:xfrm>
          <a:prstGeom prst="blockArc">
            <a:avLst>
              <a:gd name="adj1" fmla="val 16197093"/>
              <a:gd name="adj2" fmla="val 19100673"/>
              <a:gd name="adj3" fmla="val 9552"/>
            </a:avLst>
          </a:prstGeom>
          <a:solidFill>
            <a:srgbClr val="EC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막힌 원호 25">
            <a:extLst>
              <a:ext uri="{FF2B5EF4-FFF2-40B4-BE49-F238E27FC236}">
                <a16:creationId xmlns:a16="http://schemas.microsoft.com/office/drawing/2014/main" id="{68A820A8-0D0B-6B48-9564-171D86E5EA58}"/>
              </a:ext>
            </a:extLst>
          </p:cNvPr>
          <p:cNvSpPr/>
          <p:nvPr/>
        </p:nvSpPr>
        <p:spPr>
          <a:xfrm rot="14736403">
            <a:off x="5880080" y="2468502"/>
            <a:ext cx="2638442" cy="2638442"/>
          </a:xfrm>
          <a:prstGeom prst="blockArc">
            <a:avLst>
              <a:gd name="adj1" fmla="val 16197093"/>
              <a:gd name="adj2" fmla="val 19100673"/>
              <a:gd name="adj3" fmla="val 9552"/>
            </a:avLst>
          </a:prstGeom>
          <a:solidFill>
            <a:srgbClr val="D1E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막힌 원호 26">
            <a:extLst>
              <a:ext uri="{FF2B5EF4-FFF2-40B4-BE49-F238E27FC236}">
                <a16:creationId xmlns:a16="http://schemas.microsoft.com/office/drawing/2014/main" id="{1963729C-0FB8-A642-8B4B-5202D9F33F4E}"/>
              </a:ext>
            </a:extLst>
          </p:cNvPr>
          <p:cNvSpPr/>
          <p:nvPr/>
        </p:nvSpPr>
        <p:spPr>
          <a:xfrm rot="18336403">
            <a:off x="5880080" y="2468502"/>
            <a:ext cx="2638442" cy="2638442"/>
          </a:xfrm>
          <a:prstGeom prst="blockArc">
            <a:avLst>
              <a:gd name="adj1" fmla="val 16197093"/>
              <a:gd name="adj2" fmla="val 19100673"/>
              <a:gd name="adj3" fmla="val 9552"/>
            </a:avLst>
          </a:prstGeom>
          <a:solidFill>
            <a:srgbClr val="D2C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B1424-D0BD-9A47-A370-EDBD76C9A784}"/>
              </a:ext>
            </a:extLst>
          </p:cNvPr>
          <p:cNvSpPr txBox="1"/>
          <p:nvPr/>
        </p:nvSpPr>
        <p:spPr>
          <a:xfrm>
            <a:off x="3549621" y="2090594"/>
            <a:ext cx="149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결론 </a:t>
            </a:r>
            <a:r>
              <a:rPr lang="en-US" altLang="ko-KR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1</a:t>
            </a:r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 입력하기</a:t>
            </a:r>
            <a:endParaRPr lang="en-US" altLang="ko-KR" sz="2000" spc="-150" dirty="0"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B4FCFC-BF16-3F43-A7C7-CA8E37DAFA48}"/>
              </a:ext>
            </a:extLst>
          </p:cNvPr>
          <p:cNvSpPr/>
          <p:nvPr/>
        </p:nvSpPr>
        <p:spPr>
          <a:xfrm>
            <a:off x="593558" y="2479380"/>
            <a:ext cx="4467892" cy="694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  <a:endParaRPr lang="ko-KR" altLang="en-US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EAB80-D7FC-494E-98A3-A886CFF3C8F0}"/>
              </a:ext>
            </a:extLst>
          </p:cNvPr>
          <p:cNvSpPr txBox="1"/>
          <p:nvPr/>
        </p:nvSpPr>
        <p:spPr>
          <a:xfrm>
            <a:off x="3528600" y="3405157"/>
            <a:ext cx="149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결론 </a:t>
            </a:r>
            <a:r>
              <a:rPr lang="en-US" altLang="ko-KR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2</a:t>
            </a:r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 입력하기</a:t>
            </a:r>
            <a:endParaRPr lang="en-US" altLang="ko-KR" sz="2000" spc="-150" dirty="0"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4A26E-0500-9D4E-B14C-870B3F128839}"/>
              </a:ext>
            </a:extLst>
          </p:cNvPr>
          <p:cNvSpPr/>
          <p:nvPr/>
        </p:nvSpPr>
        <p:spPr>
          <a:xfrm>
            <a:off x="572537" y="3793943"/>
            <a:ext cx="4467892" cy="694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  <a:endParaRPr lang="ko-KR" altLang="en-US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CA58B8-C6FD-3C45-BD9B-85A1DC1CBE07}"/>
              </a:ext>
            </a:extLst>
          </p:cNvPr>
          <p:cNvGrpSpPr/>
          <p:nvPr/>
        </p:nvGrpSpPr>
        <p:grpSpPr>
          <a:xfrm>
            <a:off x="5233263" y="2454224"/>
            <a:ext cx="1336697" cy="2654301"/>
            <a:chOff x="4129962" y="2844800"/>
            <a:chExt cx="1336697" cy="2654301"/>
          </a:xfrm>
        </p:grpSpPr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166F53E4-4B02-C341-AA3F-72136CD64817}"/>
                </a:ext>
              </a:extLst>
            </p:cNvPr>
            <p:cNvSpPr/>
            <p:nvPr/>
          </p:nvSpPr>
          <p:spPr>
            <a:xfrm>
              <a:off x="4129962" y="2844800"/>
              <a:ext cx="1336697" cy="355600"/>
            </a:xfrm>
            <a:custGeom>
              <a:avLst/>
              <a:gdLst>
                <a:gd name="connsiteX0" fmla="*/ 0 w 2184400"/>
                <a:gd name="connsiteY0" fmla="*/ 0 h 355600"/>
                <a:gd name="connsiteX1" fmla="*/ 1828800 w 2184400"/>
                <a:gd name="connsiteY1" fmla="*/ 0 h 355600"/>
                <a:gd name="connsiteX2" fmla="*/ 2184400 w 2184400"/>
                <a:gd name="connsiteY2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400" h="355600">
                  <a:moveTo>
                    <a:pt x="0" y="0"/>
                  </a:moveTo>
                  <a:lnTo>
                    <a:pt x="1828800" y="0"/>
                  </a:lnTo>
                  <a:lnTo>
                    <a:pt x="2184400" y="355600"/>
                  </a:lnTo>
                </a:path>
              </a:pathLst>
            </a:custGeom>
            <a:noFill/>
            <a:ln>
              <a:solidFill>
                <a:srgbClr val="D2C2EE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33">
              <a:extLst>
                <a:ext uri="{FF2B5EF4-FFF2-40B4-BE49-F238E27FC236}">
                  <a16:creationId xmlns:a16="http://schemas.microsoft.com/office/drawing/2014/main" id="{3D0372D4-1C45-1D43-8445-CABA8434D1CA}"/>
                </a:ext>
              </a:extLst>
            </p:cNvPr>
            <p:cNvCxnSpPr/>
            <p:nvPr/>
          </p:nvCxnSpPr>
          <p:spPr>
            <a:xfrm>
              <a:off x="4129962" y="4178300"/>
              <a:ext cx="737572" cy="0"/>
            </a:xfrm>
            <a:prstGeom prst="line">
              <a:avLst/>
            </a:prstGeom>
            <a:ln>
              <a:solidFill>
                <a:srgbClr val="D1E0B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C686E5CF-F7CC-0242-99A3-EE650B412EAA}"/>
                </a:ext>
              </a:extLst>
            </p:cNvPr>
            <p:cNvSpPr/>
            <p:nvPr/>
          </p:nvSpPr>
          <p:spPr>
            <a:xfrm flipV="1">
              <a:off x="4129962" y="5143501"/>
              <a:ext cx="1336697" cy="355600"/>
            </a:xfrm>
            <a:custGeom>
              <a:avLst/>
              <a:gdLst>
                <a:gd name="connsiteX0" fmla="*/ 0 w 2184400"/>
                <a:gd name="connsiteY0" fmla="*/ 0 h 355600"/>
                <a:gd name="connsiteX1" fmla="*/ 1828800 w 2184400"/>
                <a:gd name="connsiteY1" fmla="*/ 0 h 355600"/>
                <a:gd name="connsiteX2" fmla="*/ 2184400 w 2184400"/>
                <a:gd name="connsiteY2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400" h="355600">
                  <a:moveTo>
                    <a:pt x="0" y="0"/>
                  </a:moveTo>
                  <a:lnTo>
                    <a:pt x="1828800" y="0"/>
                  </a:lnTo>
                  <a:lnTo>
                    <a:pt x="2184400" y="355600"/>
                  </a:lnTo>
                </a:path>
              </a:pathLst>
            </a:custGeom>
            <a:noFill/>
            <a:ln>
              <a:solidFill>
                <a:srgbClr val="ECB5E2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762F2EE-0A7B-7F48-BB31-B2C9AF9F7D08}"/>
              </a:ext>
            </a:extLst>
          </p:cNvPr>
          <p:cNvSpPr txBox="1"/>
          <p:nvPr/>
        </p:nvSpPr>
        <p:spPr>
          <a:xfrm>
            <a:off x="3542332" y="4719720"/>
            <a:ext cx="149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결론 </a:t>
            </a:r>
            <a:r>
              <a:rPr lang="en-US" altLang="ko-KR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3</a:t>
            </a:r>
            <a:r>
              <a:rPr lang="ko-KR" altLang="en-US" sz="2000" spc="-150" dirty="0">
                <a:latin typeface="SeoulHangang CB" panose="02020603020101020101" pitchFamily="18" charset="-127"/>
                <a:ea typeface="SeoulHangang CB" panose="02020603020101020101" pitchFamily="18" charset="-127"/>
              </a:rPr>
              <a:t> 입력하기</a:t>
            </a:r>
            <a:endParaRPr lang="en-US" altLang="ko-KR" sz="2000" spc="-150" dirty="0"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691AD3-A06B-9441-8D3C-64B89A6CA6D5}"/>
              </a:ext>
            </a:extLst>
          </p:cNvPr>
          <p:cNvSpPr/>
          <p:nvPr/>
        </p:nvSpPr>
        <p:spPr>
          <a:xfrm>
            <a:off x="586269" y="5108506"/>
            <a:ext cx="4467892" cy="694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최종 마무리 하는 결론이나 관련 내용에 대해서 입력해 주세요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oulNamsan CL" panose="02020603020101020101" pitchFamily="18" charset="-127"/>
                <a:ea typeface="SeoulNamsan CL" panose="02020603020101020101" pitchFamily="18" charset="-127"/>
              </a:rPr>
              <a:t>.</a:t>
            </a:r>
            <a:endParaRPr lang="ko-KR" altLang="en-US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eoulNamsan CL" panose="02020603020101020101" pitchFamily="18" charset="-127"/>
              <a:ea typeface="SeoulNamsan CL" panose="02020603020101020101" pitchFamily="18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A7D5AF6-9696-B242-829B-07E7655FC904}"/>
              </a:ext>
            </a:extLst>
          </p:cNvPr>
          <p:cNvSpPr/>
          <p:nvPr/>
        </p:nvSpPr>
        <p:spPr>
          <a:xfrm>
            <a:off x="6939863" y="1671727"/>
            <a:ext cx="4862020" cy="42319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7E6A2F-DBF0-2C45-AC8A-5B4A8F9A37B6}"/>
              </a:ext>
            </a:extLst>
          </p:cNvPr>
          <p:cNvSpPr txBox="1"/>
          <p:nvPr/>
        </p:nvSpPr>
        <p:spPr>
          <a:xfrm>
            <a:off x="8187840" y="3585616"/>
            <a:ext cx="27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강조할 내용을 입력해 주세요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243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8737F82-9E7E-F544-BF2A-F0311A7AC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76" y="2251491"/>
            <a:ext cx="738274" cy="7382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E220EA8-2BD6-F043-A7A1-031A3120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27" y="2251491"/>
            <a:ext cx="816157" cy="8161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80D0C9-6183-0E44-AE31-BF8E50640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947" y="2360856"/>
            <a:ext cx="616888" cy="6168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FB15228-8E05-D94B-AD38-CCE3B2B2B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198" y="2261222"/>
            <a:ext cx="816157" cy="8161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690966-DE0D-D44F-B2F1-406285123DD5}"/>
              </a:ext>
            </a:extLst>
          </p:cNvPr>
          <p:cNvSpPr txBox="1"/>
          <p:nvPr/>
        </p:nvSpPr>
        <p:spPr>
          <a:xfrm>
            <a:off x="4227461" y="3205716"/>
            <a:ext cx="3729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감사합니다</a:t>
            </a:r>
            <a:r>
              <a:rPr kumimoji="1" lang="en-US" altLang="ko-KR" sz="5400" dirty="0">
                <a:solidFill>
                  <a:schemeClr val="bg1">
                    <a:lumMod val="50000"/>
                  </a:schemeClr>
                </a:solidFill>
                <a:latin typeface="SeoulHangang CB" panose="02020603020101020101" pitchFamily="18" charset="-127"/>
                <a:ea typeface="SeoulHangang CB" panose="02020603020101020101" pitchFamily="18" charset="-127"/>
              </a:rPr>
              <a:t>.</a:t>
            </a:r>
            <a:endParaRPr kumimoji="1" lang="ko-KR" altLang="en-US" sz="4400" dirty="0">
              <a:solidFill>
                <a:schemeClr val="bg1">
                  <a:lumMod val="50000"/>
                </a:schemeClr>
              </a:solidFill>
              <a:latin typeface="SeoulHangang CB" panose="02020603020101020101" pitchFamily="18" charset="-127"/>
              <a:ea typeface="SeoulHangang C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30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09F64F-07EC-42CB-A945-CCFE83440198}"/>
              </a:ext>
            </a:extLst>
          </p:cNvPr>
          <p:cNvSpPr/>
          <p:nvPr/>
        </p:nvSpPr>
        <p:spPr>
          <a:xfrm>
            <a:off x="6389882" y="2306218"/>
            <a:ext cx="572792" cy="30839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[R] 7">
            <a:extLst>
              <a:ext uri="{FF2B5EF4-FFF2-40B4-BE49-F238E27FC236}">
                <a16:creationId xmlns:a16="http://schemas.microsoft.com/office/drawing/2014/main" id="{B62A86A0-1093-6D45-9A81-86C316DAF1DA}"/>
              </a:ext>
            </a:extLst>
          </p:cNvPr>
          <p:cNvSpPr/>
          <p:nvPr/>
        </p:nvSpPr>
        <p:spPr>
          <a:xfrm rot="10800000">
            <a:off x="11150970" y="133208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각 삼각형[R] 7">
            <a:extLst>
              <a:ext uri="{FF2B5EF4-FFF2-40B4-BE49-F238E27FC236}">
                <a16:creationId xmlns:a16="http://schemas.microsoft.com/office/drawing/2014/main" id="{AD1F6F0A-10E9-4D6A-A667-4ECDD4D37850}"/>
              </a:ext>
            </a:extLst>
          </p:cNvPr>
          <p:cNvSpPr/>
          <p:nvPr/>
        </p:nvSpPr>
        <p:spPr>
          <a:xfrm>
            <a:off x="115791" y="5806291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CBFC7-494D-4E63-B4CE-BB556097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7" y="133208"/>
            <a:ext cx="616888" cy="6168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547328-FE5C-4D22-98F5-841D4B5F9780}"/>
              </a:ext>
            </a:extLst>
          </p:cNvPr>
          <p:cNvSpPr/>
          <p:nvPr/>
        </p:nvSpPr>
        <p:spPr>
          <a:xfrm>
            <a:off x="6026240" y="1829812"/>
            <a:ext cx="5578207" cy="3560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619E76-2207-4F00-A85E-947CD6614F74}"/>
              </a:ext>
            </a:extLst>
          </p:cNvPr>
          <p:cNvCxnSpPr/>
          <p:nvPr/>
        </p:nvCxnSpPr>
        <p:spPr>
          <a:xfrm>
            <a:off x="5939329" y="1829812"/>
            <a:ext cx="0" cy="3560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B66E2F0-A617-4634-8E94-755CEF732FDC}"/>
              </a:ext>
            </a:extLst>
          </p:cNvPr>
          <p:cNvCxnSpPr/>
          <p:nvPr/>
        </p:nvCxnSpPr>
        <p:spPr>
          <a:xfrm>
            <a:off x="5939329" y="5390198"/>
            <a:ext cx="4978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B3CE05-D9BD-4BD2-9728-9E48C1C3A65B}"/>
              </a:ext>
            </a:extLst>
          </p:cNvPr>
          <p:cNvSpPr/>
          <p:nvPr/>
        </p:nvSpPr>
        <p:spPr>
          <a:xfrm>
            <a:off x="7247361" y="3404213"/>
            <a:ext cx="572792" cy="19841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736273-881A-46EF-A123-48A81F8099B6}"/>
              </a:ext>
            </a:extLst>
          </p:cNvPr>
          <p:cNvSpPr/>
          <p:nvPr/>
        </p:nvSpPr>
        <p:spPr>
          <a:xfrm>
            <a:off x="8995373" y="3999125"/>
            <a:ext cx="572792" cy="1385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8CC5A0-2C24-4A75-B784-031D76F6F003}"/>
              </a:ext>
            </a:extLst>
          </p:cNvPr>
          <p:cNvSpPr/>
          <p:nvPr/>
        </p:nvSpPr>
        <p:spPr>
          <a:xfrm>
            <a:off x="9852852" y="4531629"/>
            <a:ext cx="572792" cy="862233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A642D7-6271-4159-B785-C22AFA035F46}"/>
              </a:ext>
            </a:extLst>
          </p:cNvPr>
          <p:cNvSpPr txBox="1"/>
          <p:nvPr/>
        </p:nvSpPr>
        <p:spPr>
          <a:xfrm>
            <a:off x="6389882" y="5436959"/>
            <a:ext cx="451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Ada      LGBM    RF      ANN   </a:t>
            </a:r>
            <a:r>
              <a:rPr lang="en-US" altLang="ko-KR" dirty="0" err="1"/>
              <a:t>adusted</a:t>
            </a:r>
            <a:endParaRPr lang="en-US" altLang="ko-KR" dirty="0"/>
          </a:p>
          <a:p>
            <a:r>
              <a:rPr lang="en-US" altLang="ko-KR" dirty="0"/>
              <a:t>                                           ANN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9ADEA4-9221-4559-9F8A-EC37A0325B51}"/>
              </a:ext>
            </a:extLst>
          </p:cNvPr>
          <p:cNvSpPr txBox="1"/>
          <p:nvPr/>
        </p:nvSpPr>
        <p:spPr>
          <a:xfrm>
            <a:off x="5563521" y="2182319"/>
            <a:ext cx="716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0.26</a:t>
            </a:r>
            <a:endParaRPr lang="ko-KR" alt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5ECE51-1A60-4F38-B13B-CFE5F6C11363}"/>
              </a:ext>
            </a:extLst>
          </p:cNvPr>
          <p:cNvSpPr txBox="1"/>
          <p:nvPr/>
        </p:nvSpPr>
        <p:spPr>
          <a:xfrm>
            <a:off x="5550666" y="2808447"/>
            <a:ext cx="716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0.25</a:t>
            </a:r>
            <a:endParaRPr lang="ko-KR" alt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4BC6B7-A12E-4269-B59C-A8621F33F797}"/>
              </a:ext>
            </a:extLst>
          </p:cNvPr>
          <p:cNvSpPr txBox="1"/>
          <p:nvPr/>
        </p:nvSpPr>
        <p:spPr>
          <a:xfrm>
            <a:off x="5548828" y="3533724"/>
            <a:ext cx="716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0.24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436E98-4193-4D39-8666-9F798213DF30}"/>
              </a:ext>
            </a:extLst>
          </p:cNvPr>
          <p:cNvSpPr txBox="1"/>
          <p:nvPr/>
        </p:nvSpPr>
        <p:spPr>
          <a:xfrm>
            <a:off x="5558008" y="4270020"/>
            <a:ext cx="716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0.23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EEE10A-F846-498F-B9BA-2B5BC8B06F93}"/>
              </a:ext>
            </a:extLst>
          </p:cNvPr>
          <p:cNvSpPr txBox="1"/>
          <p:nvPr/>
        </p:nvSpPr>
        <p:spPr>
          <a:xfrm>
            <a:off x="5556170" y="4962248"/>
            <a:ext cx="716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0.22</a:t>
            </a:r>
            <a:endParaRPr lang="ko-KR" alt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735F76-0151-4222-BBEE-4BDC300DD496}"/>
              </a:ext>
            </a:extLst>
          </p:cNvPr>
          <p:cNvSpPr txBox="1"/>
          <p:nvPr/>
        </p:nvSpPr>
        <p:spPr>
          <a:xfrm>
            <a:off x="716096" y="1773719"/>
            <a:ext cx="389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+mn-ea"/>
              </a:rPr>
              <a:t>최종 </a:t>
            </a:r>
            <a:r>
              <a:rPr lang="en-US" altLang="ko-KR" sz="2400" b="1" dirty="0">
                <a:latin typeface="+mn-ea"/>
              </a:rPr>
              <a:t>Log Loss: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0.228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8D309-04C2-48E4-96F6-07A552E01A50}"/>
              </a:ext>
            </a:extLst>
          </p:cNvPr>
          <p:cNvSpPr txBox="1"/>
          <p:nvPr/>
        </p:nvSpPr>
        <p:spPr>
          <a:xfrm>
            <a:off x="725276" y="2774417"/>
            <a:ext cx="4060866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+mn-ea"/>
              </a:rPr>
              <a:t>사용 알고리즘</a:t>
            </a:r>
            <a:r>
              <a:rPr lang="en-US" altLang="ko-KR" sz="2400" b="1" dirty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FF0000"/>
                </a:solidFill>
                <a:latin typeface="+mn-ea"/>
              </a:rPr>
              <a:t>   Random</a:t>
            </a:r>
            <a:r>
              <a:rPr lang="ko-KR" altLang="en-US" sz="2400" b="1" i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b="1" i="1" dirty="0">
                <a:solidFill>
                  <a:srgbClr val="FF0000"/>
                </a:solidFill>
                <a:latin typeface="+mn-ea"/>
              </a:rPr>
              <a:t>Forest</a:t>
            </a:r>
            <a:endParaRPr lang="ko-KR" altLang="en-US" sz="2400" b="1" i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AD15A5-F1C2-4BAB-BC51-ABB1260A010D}"/>
              </a:ext>
            </a:extLst>
          </p:cNvPr>
          <p:cNvSpPr txBox="1"/>
          <p:nvPr/>
        </p:nvSpPr>
        <p:spPr>
          <a:xfrm>
            <a:off x="767507" y="4259862"/>
            <a:ext cx="4483779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+mn-ea"/>
              </a:rPr>
              <a:t>사용 데이터</a:t>
            </a:r>
            <a:r>
              <a:rPr lang="en-US" altLang="ko-KR" sz="2400" b="1" dirty="0">
                <a:latin typeface="+mn-ea"/>
              </a:rPr>
              <a:t>: </a:t>
            </a:r>
            <a:r>
              <a:rPr lang="en-US" altLang="ko-KR" sz="2400" b="1" dirty="0" err="1">
                <a:solidFill>
                  <a:srgbClr val="FF0000"/>
                </a:solidFill>
                <a:latin typeface="+mn-ea"/>
              </a:rPr>
              <a:t>Audience_Profile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, Train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FBFBC4-A2E0-4750-BCE6-6C2301D6FE70}"/>
              </a:ext>
            </a:extLst>
          </p:cNvPr>
          <p:cNvSpPr txBox="1"/>
          <p:nvPr/>
        </p:nvSpPr>
        <p:spPr>
          <a:xfrm>
            <a:off x="1178804" y="256986"/>
            <a:ext cx="179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/>
              <a:t>개요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0BD10A-57CF-4BFE-A261-E26F99E227DF}"/>
              </a:ext>
            </a:extLst>
          </p:cNvPr>
          <p:cNvSpPr/>
          <p:nvPr/>
        </p:nvSpPr>
        <p:spPr>
          <a:xfrm>
            <a:off x="8126875" y="3819182"/>
            <a:ext cx="572792" cy="15655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95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[R] 7">
            <a:extLst>
              <a:ext uri="{FF2B5EF4-FFF2-40B4-BE49-F238E27FC236}">
                <a16:creationId xmlns:a16="http://schemas.microsoft.com/office/drawing/2014/main" id="{B62A86A0-1093-6D45-9A81-86C316DAF1DA}"/>
              </a:ext>
            </a:extLst>
          </p:cNvPr>
          <p:cNvSpPr/>
          <p:nvPr/>
        </p:nvSpPr>
        <p:spPr>
          <a:xfrm rot="10800000">
            <a:off x="11150970" y="133208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각 삼각형[R] 7">
            <a:extLst>
              <a:ext uri="{FF2B5EF4-FFF2-40B4-BE49-F238E27FC236}">
                <a16:creationId xmlns:a16="http://schemas.microsoft.com/office/drawing/2014/main" id="{AD1F6F0A-10E9-4D6A-A667-4ECDD4D37850}"/>
              </a:ext>
            </a:extLst>
          </p:cNvPr>
          <p:cNvSpPr/>
          <p:nvPr/>
        </p:nvSpPr>
        <p:spPr>
          <a:xfrm>
            <a:off x="115791" y="5806291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CBFC7-494D-4E63-B4CE-BB556097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7" y="133208"/>
            <a:ext cx="616888" cy="6168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FBFBC4-A2E0-4750-BCE6-6C2301D6FE70}"/>
              </a:ext>
            </a:extLst>
          </p:cNvPr>
          <p:cNvSpPr txBox="1"/>
          <p:nvPr/>
        </p:nvSpPr>
        <p:spPr>
          <a:xfrm>
            <a:off x="1178804" y="256986"/>
            <a:ext cx="2511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/>
              <a:t>사용변수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27CE3E-2015-478A-8B55-647E327B5104}"/>
              </a:ext>
            </a:extLst>
          </p:cNvPr>
          <p:cNvSpPr/>
          <p:nvPr/>
        </p:nvSpPr>
        <p:spPr>
          <a:xfrm>
            <a:off x="649995" y="1277957"/>
            <a:ext cx="10598227" cy="21510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6E8EFB5-76B5-40D7-B9E7-4CD4AC2E7774}"/>
              </a:ext>
            </a:extLst>
          </p:cNvPr>
          <p:cNvSpPr/>
          <p:nvPr/>
        </p:nvSpPr>
        <p:spPr>
          <a:xfrm>
            <a:off x="681209" y="3832037"/>
            <a:ext cx="10598227" cy="21510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FF321-8290-4B80-8A68-B6706B52B472}"/>
              </a:ext>
            </a:extLst>
          </p:cNvPr>
          <p:cNvSpPr txBox="1"/>
          <p:nvPr/>
        </p:nvSpPr>
        <p:spPr>
          <a:xfrm>
            <a:off x="1889387" y="1014501"/>
            <a:ext cx="13716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&lt;Train&gt;</a:t>
            </a:r>
            <a:endParaRPr lang="ko-KR" alt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F271D6-FCA2-4631-8E5E-84C084B3FAFE}"/>
              </a:ext>
            </a:extLst>
          </p:cNvPr>
          <p:cNvSpPr txBox="1"/>
          <p:nvPr/>
        </p:nvSpPr>
        <p:spPr>
          <a:xfrm>
            <a:off x="1997718" y="3579598"/>
            <a:ext cx="291580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&lt;</a:t>
            </a:r>
            <a:r>
              <a:rPr lang="en-US" altLang="ko-KR" sz="2200" b="1" dirty="0" err="1"/>
              <a:t>Audience_Profile</a:t>
            </a:r>
            <a:r>
              <a:rPr lang="en-US" altLang="ko-KR" sz="2200" b="1" dirty="0"/>
              <a:t>&gt;</a:t>
            </a:r>
            <a:endParaRPr lang="ko-KR" altLang="en-US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438A8-D6A6-4AFA-B38D-A1327D2E2F21}"/>
              </a:ext>
            </a:extLst>
          </p:cNvPr>
          <p:cNvSpPr txBox="1"/>
          <p:nvPr/>
        </p:nvSpPr>
        <p:spPr>
          <a:xfrm>
            <a:off x="1983031" y="3977086"/>
            <a:ext cx="1249060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highlight>
                  <a:srgbClr val="FFFF00"/>
                </a:highlight>
              </a:rPr>
              <a:t>Age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highlight>
                  <a:srgbClr val="FFFF00"/>
                </a:highlight>
              </a:rPr>
              <a:t>Marry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highlight>
                  <a:srgbClr val="FFFF00"/>
                </a:highlight>
              </a:rPr>
              <a:t>Gender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C171D5-705A-4D3A-AD39-A53A8BCDFDE9}"/>
              </a:ext>
            </a:extLst>
          </p:cNvPr>
          <p:cNvSpPr txBox="1"/>
          <p:nvPr/>
        </p:nvSpPr>
        <p:spPr>
          <a:xfrm>
            <a:off x="4504064" y="4019317"/>
            <a:ext cx="1754583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/>
              <a:t>Install_Pack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highlight>
                  <a:srgbClr val="FFFF00"/>
                </a:highlight>
              </a:rPr>
              <a:t>Cate_Code</a:t>
            </a:r>
            <a:endParaRPr lang="ko-KR" altLang="en-US" sz="2400" b="1" dirty="0">
              <a:highlight>
                <a:srgbClr val="FFFF00"/>
              </a:highligh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F33C20-8D96-4ED7-9DA3-BBC9C01958B5}"/>
              </a:ext>
            </a:extLst>
          </p:cNvPr>
          <p:cNvSpPr txBox="1"/>
          <p:nvPr/>
        </p:nvSpPr>
        <p:spPr>
          <a:xfrm>
            <a:off x="7245431" y="3962396"/>
            <a:ext cx="3265125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Predicted House Price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Asset Index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56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002AE3-9F96-C24E-B1C9-500EE38F7B82}"/>
              </a:ext>
            </a:extLst>
          </p:cNvPr>
          <p:cNvSpPr txBox="1"/>
          <p:nvPr/>
        </p:nvSpPr>
        <p:spPr>
          <a:xfrm>
            <a:off x="1606659" y="479316"/>
            <a:ext cx="125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latin typeface="+mn-ea"/>
              </a:rPr>
              <a:t>Train</a:t>
            </a:r>
            <a:endParaRPr kumimoji="1" lang="ko-KR" altLang="en-US" sz="3600" b="1" dirty="0">
              <a:latin typeface="+mn-ea"/>
            </a:endParaRPr>
          </a:p>
        </p:txBody>
      </p:sp>
      <p:sp>
        <p:nvSpPr>
          <p:cNvPr id="8" name="직각 삼각형[R] 7">
            <a:extLst>
              <a:ext uri="{FF2B5EF4-FFF2-40B4-BE49-F238E27FC236}">
                <a16:creationId xmlns:a16="http://schemas.microsoft.com/office/drawing/2014/main" id="{B62A86A0-1093-6D45-9A81-86C316DAF1DA}"/>
              </a:ext>
            </a:extLst>
          </p:cNvPr>
          <p:cNvSpPr/>
          <p:nvPr/>
        </p:nvSpPr>
        <p:spPr>
          <a:xfrm rot="10800000">
            <a:off x="11150970" y="133208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E8B43D-8FC0-4A2F-AD48-4ACDD25B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28" y="278848"/>
            <a:ext cx="993361" cy="993361"/>
          </a:xfrm>
          <a:prstGeom prst="rect">
            <a:avLst/>
          </a:prstGeom>
        </p:spPr>
      </p:pic>
      <p:sp>
        <p:nvSpPr>
          <p:cNvPr id="26" name="직각 삼각형[R] 7">
            <a:extLst>
              <a:ext uri="{FF2B5EF4-FFF2-40B4-BE49-F238E27FC236}">
                <a16:creationId xmlns:a16="http://schemas.microsoft.com/office/drawing/2014/main" id="{AD1F6F0A-10E9-4D6A-A667-4ECDD4D37850}"/>
              </a:ext>
            </a:extLst>
          </p:cNvPr>
          <p:cNvSpPr/>
          <p:nvPr/>
        </p:nvSpPr>
        <p:spPr>
          <a:xfrm>
            <a:off x="115791" y="5806291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5C4E3-FB7C-4CA8-8343-98C56BB18E68}"/>
              </a:ext>
            </a:extLst>
          </p:cNvPr>
          <p:cNvSpPr txBox="1"/>
          <p:nvPr/>
        </p:nvSpPr>
        <p:spPr>
          <a:xfrm>
            <a:off x="745434" y="1470991"/>
            <a:ext cx="10098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문제점</a:t>
            </a:r>
            <a:r>
              <a:rPr lang="en-US" altLang="ko-KR" dirty="0"/>
              <a:t>: </a:t>
            </a:r>
            <a:r>
              <a:rPr lang="ko-KR" altLang="en-US" dirty="0"/>
              <a:t>모두 명목형 변수인데 하나의 변수로 들어가 있음 </a:t>
            </a:r>
            <a:r>
              <a:rPr lang="en-US" altLang="ko-KR" dirty="0"/>
              <a:t>-&gt; one-hot encoding</a:t>
            </a:r>
            <a:r>
              <a:rPr lang="ko-KR" altLang="en-US" dirty="0"/>
              <a:t>으로 </a:t>
            </a:r>
            <a:r>
              <a:rPr lang="en-US" altLang="ko-KR" dirty="0"/>
              <a:t>shape </a:t>
            </a:r>
            <a:r>
              <a:rPr lang="ko-KR" altLang="en-US" dirty="0"/>
              <a:t>변환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이렇게 되면 변수의 개수가 약 </a:t>
            </a:r>
            <a:r>
              <a:rPr lang="en-US" altLang="ko-KR" dirty="0"/>
              <a:t>30000</a:t>
            </a:r>
            <a:r>
              <a:rPr lang="ko-KR" altLang="en-US" dirty="0"/>
              <a:t>개로 증가함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-&gt; PCA</a:t>
            </a:r>
            <a:r>
              <a:rPr lang="ko-KR" altLang="en-US" dirty="0"/>
              <a:t>를 통해 변수 개수를 줄이면서도 정보손실을 최소화하도록 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총 </a:t>
            </a:r>
            <a:r>
              <a:rPr lang="en-US" altLang="ko-KR" dirty="0"/>
              <a:t>62</a:t>
            </a:r>
            <a:r>
              <a:rPr lang="ko-KR" altLang="en-US" dirty="0"/>
              <a:t>개의 변수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166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002AE3-9F96-C24E-B1C9-500EE38F7B82}"/>
              </a:ext>
            </a:extLst>
          </p:cNvPr>
          <p:cNvSpPr txBox="1"/>
          <p:nvPr/>
        </p:nvSpPr>
        <p:spPr>
          <a:xfrm>
            <a:off x="1606659" y="479316"/>
            <a:ext cx="3832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 err="1">
                <a:latin typeface="+mn-ea"/>
              </a:rPr>
              <a:t>Audience_Profile</a:t>
            </a:r>
            <a:endParaRPr kumimoji="1" lang="ko-KR" altLang="en-US" sz="3600" b="1" dirty="0">
              <a:latin typeface="+mn-ea"/>
            </a:endParaRPr>
          </a:p>
        </p:txBody>
      </p:sp>
      <p:sp>
        <p:nvSpPr>
          <p:cNvPr id="8" name="직각 삼각형[R] 7">
            <a:extLst>
              <a:ext uri="{FF2B5EF4-FFF2-40B4-BE49-F238E27FC236}">
                <a16:creationId xmlns:a16="http://schemas.microsoft.com/office/drawing/2014/main" id="{B62A86A0-1093-6D45-9A81-86C316DAF1DA}"/>
              </a:ext>
            </a:extLst>
          </p:cNvPr>
          <p:cNvSpPr/>
          <p:nvPr/>
        </p:nvSpPr>
        <p:spPr>
          <a:xfrm rot="10800000">
            <a:off x="11150970" y="133208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E8B43D-8FC0-4A2F-AD48-4ACDD25B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28" y="278848"/>
            <a:ext cx="993361" cy="993361"/>
          </a:xfrm>
          <a:prstGeom prst="rect">
            <a:avLst/>
          </a:prstGeom>
        </p:spPr>
      </p:pic>
      <p:sp>
        <p:nvSpPr>
          <p:cNvPr id="26" name="직각 삼각형[R] 7">
            <a:extLst>
              <a:ext uri="{FF2B5EF4-FFF2-40B4-BE49-F238E27FC236}">
                <a16:creationId xmlns:a16="http://schemas.microsoft.com/office/drawing/2014/main" id="{AD1F6F0A-10E9-4D6A-A667-4ECDD4D37850}"/>
              </a:ext>
            </a:extLst>
          </p:cNvPr>
          <p:cNvSpPr/>
          <p:nvPr/>
        </p:nvSpPr>
        <p:spPr>
          <a:xfrm>
            <a:off x="115791" y="5806291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5C4E3-FB7C-4CA8-8343-98C56BB18E68}"/>
              </a:ext>
            </a:extLst>
          </p:cNvPr>
          <p:cNvSpPr txBox="1"/>
          <p:nvPr/>
        </p:nvSpPr>
        <p:spPr>
          <a:xfrm>
            <a:off x="745434" y="1470991"/>
            <a:ext cx="100981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-Asset, house price</a:t>
            </a:r>
            <a:r>
              <a:rPr lang="ko-KR" altLang="en-US" dirty="0"/>
              <a:t>는 </a:t>
            </a:r>
            <a:r>
              <a:rPr lang="en-US" altLang="ko-KR" dirty="0" err="1"/>
              <a:t>NaN</a:t>
            </a:r>
            <a:r>
              <a:rPr lang="ko-KR" altLang="en-US" dirty="0"/>
              <a:t>값이 너무 많아서 </a:t>
            </a:r>
            <a:r>
              <a:rPr lang="en-US" altLang="ko-KR" dirty="0"/>
              <a:t>(90%)</a:t>
            </a:r>
            <a:r>
              <a:rPr lang="ko-KR" altLang="en-US" dirty="0"/>
              <a:t> 사용불가</a:t>
            </a:r>
            <a:endParaRPr lang="en-US" altLang="ko-KR" dirty="0"/>
          </a:p>
          <a:p>
            <a:r>
              <a:rPr lang="en-US" altLang="ko-KR" dirty="0"/>
              <a:t>-Install pack, </a:t>
            </a:r>
            <a:r>
              <a:rPr lang="en-US" altLang="ko-KR" dirty="0" err="1"/>
              <a:t>Cate_code</a:t>
            </a:r>
            <a:r>
              <a:rPr lang="en-US" altLang="ko-KR" dirty="0"/>
              <a:t> shape</a:t>
            </a:r>
            <a:r>
              <a:rPr lang="ko-KR" altLang="en-US" dirty="0"/>
              <a:t> 변환 </a:t>
            </a:r>
            <a:r>
              <a:rPr lang="en-US" altLang="ko-KR" dirty="0"/>
              <a:t>+ </a:t>
            </a:r>
            <a:r>
              <a:rPr lang="ko-KR" altLang="en-US" dirty="0" err="1"/>
              <a:t>길쭉한거</a:t>
            </a:r>
            <a:r>
              <a:rPr lang="ko-KR" altLang="en-US" dirty="0"/>
              <a:t> </a:t>
            </a:r>
            <a:r>
              <a:rPr lang="ko-KR" altLang="en-US" dirty="0" err="1"/>
              <a:t>캡쳐해서</a:t>
            </a:r>
            <a:r>
              <a:rPr lang="ko-KR" altLang="en-US" dirty="0"/>
              <a:t> 두개 비교</a:t>
            </a:r>
            <a:endParaRPr lang="en-US" altLang="ko-KR" dirty="0"/>
          </a:p>
          <a:p>
            <a:r>
              <a:rPr lang="en-US" altLang="ko-KR" dirty="0"/>
              <a:t> Install pack</a:t>
            </a:r>
            <a:r>
              <a:rPr lang="ko-KR" altLang="en-US" dirty="0"/>
              <a:t>는 상위 </a:t>
            </a:r>
            <a:r>
              <a:rPr lang="en-US" altLang="ko-KR" dirty="0"/>
              <a:t>20%(</a:t>
            </a:r>
            <a:r>
              <a:rPr lang="ko-KR" altLang="en-US" dirty="0"/>
              <a:t>거의 대부분의 사람이 쓰는 앱들</a:t>
            </a:r>
            <a:r>
              <a:rPr lang="en-US" altLang="ko-KR" dirty="0"/>
              <a:t>)</a:t>
            </a:r>
            <a:r>
              <a:rPr lang="ko-KR" altLang="en-US" dirty="0"/>
              <a:t>과 하위 </a:t>
            </a:r>
            <a:r>
              <a:rPr lang="en-US" altLang="ko-KR" dirty="0"/>
              <a:t>20%(</a:t>
            </a:r>
            <a:r>
              <a:rPr lang="ko-KR" altLang="en-US" dirty="0"/>
              <a:t>거의 </a:t>
            </a:r>
            <a:r>
              <a:rPr lang="ko-KR" altLang="en-US" dirty="0" err="1"/>
              <a:t>안쓰는</a:t>
            </a:r>
            <a:r>
              <a:rPr lang="ko-KR" altLang="en-US" dirty="0"/>
              <a:t> 앱들을 뺀  총 </a:t>
            </a:r>
            <a:r>
              <a:rPr lang="en-US" altLang="ko-KR" dirty="0"/>
              <a:t>95</a:t>
            </a:r>
            <a:r>
              <a:rPr lang="ko-KR" altLang="en-US" dirty="0"/>
              <a:t>개의 </a:t>
            </a:r>
            <a:r>
              <a:rPr lang="ko-KR" altLang="en-US" dirty="0" err="1"/>
              <a:t>어플에</a:t>
            </a:r>
            <a:r>
              <a:rPr lang="ko-KR" altLang="en-US" dirty="0"/>
              <a:t> 대해 </a:t>
            </a:r>
            <a:r>
              <a:rPr lang="en-US" altLang="ko-KR" dirty="0"/>
              <a:t>clustering</a:t>
            </a:r>
            <a:r>
              <a:rPr lang="ko-KR" altLang="en-US" dirty="0"/>
              <a:t>진행 </a:t>
            </a:r>
            <a:r>
              <a:rPr lang="en-US" altLang="ko-KR" dirty="0"/>
              <a:t>+ </a:t>
            </a:r>
            <a:r>
              <a:rPr lang="ko-KR" altLang="en-US" dirty="0" err="1"/>
              <a:t>박스플랏</a:t>
            </a:r>
            <a:r>
              <a:rPr lang="ko-KR" altLang="en-US" dirty="0"/>
              <a:t> 시각자료</a:t>
            </a:r>
            <a:endParaRPr lang="en-US" altLang="ko-KR" dirty="0"/>
          </a:p>
          <a:p>
            <a:r>
              <a:rPr lang="en-US" altLang="ko-KR" dirty="0"/>
              <a:t> =&gt; K-means</a:t>
            </a:r>
            <a:r>
              <a:rPr lang="ko-KR" altLang="en-US" dirty="0"/>
              <a:t>를 사용할 수 없는 </a:t>
            </a:r>
            <a:r>
              <a:rPr lang="en-US" altLang="ko-KR" dirty="0"/>
              <a:t>binary data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en-US" altLang="ko-KR" dirty="0" err="1"/>
              <a:t>Kohonen</a:t>
            </a:r>
            <a:r>
              <a:rPr lang="en-US" altLang="ko-KR" dirty="0"/>
              <a:t> SOM</a:t>
            </a:r>
            <a:r>
              <a:rPr lang="ko-KR" altLang="en-US" dirty="0"/>
              <a:t>을 통하여 총 </a:t>
            </a: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 err="1"/>
              <a:t>cluste</a:t>
            </a:r>
            <a:r>
              <a:rPr lang="ko-KR" altLang="en-US" dirty="0"/>
              <a:t>형성</a:t>
            </a:r>
            <a:r>
              <a:rPr lang="en-US" altLang="ko-KR" dirty="0"/>
              <a:t>. + </a:t>
            </a:r>
            <a:r>
              <a:rPr lang="en-US" altLang="ko-KR" dirty="0" err="1"/>
              <a:t>Kohonen</a:t>
            </a:r>
            <a:r>
              <a:rPr lang="en-US" altLang="ko-KR" dirty="0"/>
              <a:t> SOM</a:t>
            </a:r>
            <a:r>
              <a:rPr lang="ko-KR" altLang="en-US" dirty="0"/>
              <a:t>이 어떤 건지 잘 알 수 있게</a:t>
            </a:r>
            <a:r>
              <a:rPr lang="en-US" altLang="ko-KR" dirty="0"/>
              <a:t>, Unsupervised </a:t>
            </a:r>
            <a:r>
              <a:rPr lang="ko-KR" altLang="en-US" dirty="0"/>
              <a:t>설명 </a:t>
            </a:r>
            <a:r>
              <a:rPr lang="en-US" altLang="ko-KR" dirty="0"/>
              <a:t>&amp; R </a:t>
            </a:r>
            <a:r>
              <a:rPr lang="ko-KR" altLang="en-US" dirty="0"/>
              <a:t>그림 첨부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Cate_code</a:t>
            </a:r>
            <a:r>
              <a:rPr lang="ko-KR" altLang="en-US" dirty="0"/>
              <a:t>는 응답자의 수가 </a:t>
            </a:r>
            <a:r>
              <a:rPr lang="en-US" altLang="ko-KR" dirty="0"/>
              <a:t>90%</a:t>
            </a:r>
            <a:r>
              <a:rPr lang="ko-KR" altLang="en-US" dirty="0"/>
              <a:t>가 넘는 </a:t>
            </a:r>
            <a:r>
              <a:rPr lang="en-US" altLang="ko-KR" dirty="0"/>
              <a:t>13</a:t>
            </a:r>
            <a:r>
              <a:rPr lang="ko-KR" altLang="en-US" dirty="0"/>
              <a:t>개의 항목들만 추출하여 사용 </a:t>
            </a:r>
            <a:r>
              <a:rPr lang="en-US" altLang="ko-KR" dirty="0"/>
              <a:t>(</a:t>
            </a:r>
            <a:r>
              <a:rPr lang="ko-KR" altLang="en-US" dirty="0"/>
              <a:t>문항의 </a:t>
            </a:r>
            <a:r>
              <a:rPr lang="ko-KR" altLang="en-US" dirty="0" err="1"/>
              <a:t>대표성및</a:t>
            </a:r>
            <a:r>
              <a:rPr lang="ko-KR" altLang="en-US" dirty="0"/>
              <a:t> 결과의 신빙성을 위해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=</a:t>
            </a:r>
            <a:r>
              <a:rPr lang="ko-KR" altLang="en-US" dirty="0"/>
              <a:t>추정된 나이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결혼 여부는 </a:t>
            </a:r>
            <a:r>
              <a:rPr lang="en-US" altLang="ko-KR" dirty="0"/>
              <a:t>dummy</a:t>
            </a:r>
            <a:r>
              <a:rPr lang="ko-KR" altLang="en-US" dirty="0"/>
              <a:t>화하여 사용</a:t>
            </a:r>
          </a:p>
        </p:txBody>
      </p:sp>
    </p:spTree>
    <p:extLst>
      <p:ext uri="{BB962C8B-B14F-4D97-AF65-F5344CB8AC3E}">
        <p14:creationId xmlns:p14="http://schemas.microsoft.com/office/powerpoint/2010/main" val="187259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002AE3-9F96-C24E-B1C9-500EE38F7B82}"/>
              </a:ext>
            </a:extLst>
          </p:cNvPr>
          <p:cNvSpPr txBox="1"/>
          <p:nvPr/>
        </p:nvSpPr>
        <p:spPr>
          <a:xfrm>
            <a:off x="1606659" y="479316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latin typeface="+mn-ea"/>
              </a:rPr>
              <a:t>Who?</a:t>
            </a:r>
            <a:endParaRPr kumimoji="1" lang="ko-KR" altLang="en-US" sz="3600" b="1" dirty="0">
              <a:latin typeface="+mn-ea"/>
            </a:endParaRPr>
          </a:p>
        </p:txBody>
      </p:sp>
      <p:sp>
        <p:nvSpPr>
          <p:cNvPr id="8" name="직각 삼각형[R] 7">
            <a:extLst>
              <a:ext uri="{FF2B5EF4-FFF2-40B4-BE49-F238E27FC236}">
                <a16:creationId xmlns:a16="http://schemas.microsoft.com/office/drawing/2014/main" id="{B62A86A0-1093-6D45-9A81-86C316DAF1DA}"/>
              </a:ext>
            </a:extLst>
          </p:cNvPr>
          <p:cNvSpPr/>
          <p:nvPr/>
        </p:nvSpPr>
        <p:spPr>
          <a:xfrm rot="10800000">
            <a:off x="11150970" y="133208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0E8B43D-8FC0-4A2F-AD48-4ACDD25B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28" y="278848"/>
            <a:ext cx="993361" cy="9933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FED4BA-3741-4686-B74C-383192653E94}"/>
              </a:ext>
            </a:extLst>
          </p:cNvPr>
          <p:cNvSpPr txBox="1"/>
          <p:nvPr/>
        </p:nvSpPr>
        <p:spPr>
          <a:xfrm>
            <a:off x="685632" y="1913866"/>
            <a:ext cx="6514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n-ea"/>
              </a:rPr>
              <a:t>광고가 뜨면 무조건 누르는 </a:t>
            </a:r>
            <a:r>
              <a:rPr kumimoji="1" lang="en-US" altLang="ko-KR" sz="3600" b="1" dirty="0">
                <a:solidFill>
                  <a:srgbClr val="FF0000"/>
                </a:solidFill>
                <a:latin typeface="+mn-ea"/>
              </a:rPr>
              <a:t>I</a:t>
            </a:r>
            <a:r>
              <a:rPr kumimoji="1" lang="ko-KR" altLang="en-US" sz="3600" b="1" dirty="0">
                <a:latin typeface="+mn-ea"/>
              </a:rPr>
              <a:t>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E33996-C814-431D-A199-943F95A9FEAC}"/>
              </a:ext>
            </a:extLst>
          </p:cNvPr>
          <p:cNvSpPr txBox="1"/>
          <p:nvPr/>
        </p:nvSpPr>
        <p:spPr>
          <a:xfrm>
            <a:off x="679006" y="3258960"/>
            <a:ext cx="6244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n-ea"/>
              </a:rPr>
              <a:t>광고는 무조건 보지 않는 </a:t>
            </a:r>
            <a:r>
              <a:rPr kumimoji="1" lang="en-US" altLang="ko-KR" sz="3600" b="1" dirty="0">
                <a:solidFill>
                  <a:srgbClr val="FFC000"/>
                </a:solidFill>
                <a:latin typeface="+mn-ea"/>
              </a:rPr>
              <a:t>G</a:t>
            </a:r>
            <a:r>
              <a:rPr kumimoji="1" lang="ko-KR" altLang="en-US" sz="3600" b="1" dirty="0">
                <a:latin typeface="+mn-ea"/>
              </a:rPr>
              <a:t>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1ADE7-ADB5-451A-8FF5-42B022FCD9F4}"/>
              </a:ext>
            </a:extLst>
          </p:cNvPr>
          <p:cNvSpPr txBox="1"/>
          <p:nvPr/>
        </p:nvSpPr>
        <p:spPr>
          <a:xfrm>
            <a:off x="722076" y="4613996"/>
            <a:ext cx="5774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n-ea"/>
              </a:rPr>
              <a:t>관심 있는 광고만 보는 </a:t>
            </a:r>
            <a:r>
              <a:rPr kumimoji="1" lang="en-US" altLang="ko-KR" sz="3600" b="1" dirty="0">
                <a:solidFill>
                  <a:srgbClr val="00B0F0"/>
                </a:solidFill>
                <a:latin typeface="+mn-ea"/>
              </a:rPr>
              <a:t>A</a:t>
            </a:r>
            <a:r>
              <a:rPr kumimoji="1" lang="ko-KR" altLang="en-US" sz="3600" b="1" dirty="0">
                <a:latin typeface="+mn-ea"/>
              </a:rPr>
              <a:t>씨</a:t>
            </a:r>
          </a:p>
        </p:txBody>
      </p:sp>
      <p:pic>
        <p:nvPicPr>
          <p:cNvPr id="2050" name="Picture 2" descr="human icon 이미지 검색결과">
            <a:extLst>
              <a:ext uri="{FF2B5EF4-FFF2-40B4-BE49-F238E27FC236}">
                <a16:creationId xmlns:a16="http://schemas.microsoft.com/office/drawing/2014/main" id="{283A5EAD-2315-4EE9-B8DF-BBD445174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77" y="4583086"/>
            <a:ext cx="567049" cy="7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ellow human icon 이미지 검색결과&quot;">
            <a:extLst>
              <a:ext uri="{FF2B5EF4-FFF2-40B4-BE49-F238E27FC236}">
                <a16:creationId xmlns:a16="http://schemas.microsoft.com/office/drawing/2014/main" id="{4CE0C546-18A4-4A6E-B25C-CAE6DF2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29" y="3220655"/>
            <a:ext cx="770866" cy="77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d human icon 이미지 검색결과&quot;">
            <a:extLst>
              <a:ext uri="{FF2B5EF4-FFF2-40B4-BE49-F238E27FC236}">
                <a16:creationId xmlns:a16="http://schemas.microsoft.com/office/drawing/2014/main" id="{88713343-256F-441D-8996-87D08187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9556" l="9778" r="89778">
                        <a14:foregroundMark x1="48000" y1="8000" x2="48000" y2="8000"/>
                        <a14:foregroundMark x1="49333" y1="3111" x2="49333" y2="3111"/>
                        <a14:foregroundMark x1="23556" y1="99556" x2="23556" y2="9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54" y="1854929"/>
            <a:ext cx="770867" cy="77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각 삼각형[R] 7">
            <a:extLst>
              <a:ext uri="{FF2B5EF4-FFF2-40B4-BE49-F238E27FC236}">
                <a16:creationId xmlns:a16="http://schemas.microsoft.com/office/drawing/2014/main" id="{AD1F6F0A-10E9-4D6A-A667-4ECDD4D37850}"/>
              </a:ext>
            </a:extLst>
          </p:cNvPr>
          <p:cNvSpPr/>
          <p:nvPr/>
        </p:nvSpPr>
        <p:spPr>
          <a:xfrm>
            <a:off x="115791" y="5806291"/>
            <a:ext cx="914400" cy="914400"/>
          </a:xfrm>
          <a:prstGeom prst="rtTriangle">
            <a:avLst/>
          </a:prstGeom>
          <a:solidFill>
            <a:srgbClr val="01084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87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9125A-7D9E-4810-88C7-1427B5D1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04364-4822-43ED-8744-CC63B1EA4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4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9125A-7D9E-4810-88C7-1427B5D1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딥러닝 적용모델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04364-4822-43ED-8744-CC63B1EA4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목차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Aud</a:t>
            </a:r>
            <a:r>
              <a:rPr lang="en-US" altLang="ko-KR" dirty="0"/>
              <a:t>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모델 </a:t>
            </a:r>
            <a:r>
              <a:rPr lang="ko-KR" altLang="en-US" dirty="0" err="1"/>
              <a:t>스트럭쳐</a:t>
            </a:r>
            <a:endParaRPr lang="ko-KR" altLang="en-US" dirty="0"/>
          </a:p>
          <a:p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84741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893</Words>
  <Application>Microsoft Office PowerPoint</Application>
  <PresentationFormat>Widescreen</PresentationFormat>
  <Paragraphs>177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Tw Cen MT</vt:lpstr>
      <vt:lpstr>Arial</vt:lpstr>
      <vt:lpstr>SeoulHangang CB</vt:lpstr>
      <vt:lpstr>맑은 고딕</vt:lpstr>
      <vt:lpstr>Calibri</vt:lpstr>
      <vt:lpstr>제주고딕</vt:lpstr>
      <vt:lpstr>SeoulNamsan CL</vt:lpstr>
      <vt:lpstr>한컴바탕</vt:lpstr>
      <vt:lpstr>Wingdings</vt:lpstr>
      <vt:lpstr>SeoulNamsan CB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[딥러닝 적용모델]</vt:lpstr>
      <vt:lpstr>Audience 전처리</vt:lpstr>
      <vt:lpstr>1. audience 중에 train, test와 겹치는 것만 분석(81만)  2. 사용할 변수와 그렇지 않을 변수를 선별  3. 사용하지 않는 변수는 다음과 같음   1. install :   2. house : Nan 값이 많음  4. 사용한 변수는 다음과 같이 변형   1. age, gender, marry : 더미화  2. cate_code : (1) SOM          (2) 더미화          cate_code는 두 가지 중 성능이 좋은 것을 이용         이를 위해서 cate_code EDA를 진행함. </vt:lpstr>
      <vt:lpstr>PowerPoint Presentation</vt:lpstr>
      <vt:lpstr>PowerPoint Presentation</vt:lpstr>
      <vt:lpstr>Kohonen SOM을 쓰지 않은 이유</vt:lpstr>
      <vt:lpstr>PowerPoint Presentation</vt:lpstr>
      <vt:lpstr>모델 구조</vt:lpstr>
      <vt:lpstr>최종 결과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 HWAN</dc:creator>
  <cp:lastModifiedBy>E HWAN</cp:lastModifiedBy>
  <cp:revision>9</cp:revision>
  <dcterms:created xsi:type="dcterms:W3CDTF">2020-02-18T17:59:12Z</dcterms:created>
  <dcterms:modified xsi:type="dcterms:W3CDTF">2020-02-18T18:29:25Z</dcterms:modified>
</cp:coreProperties>
</file>